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81" r:id="rId5"/>
    <p:sldId id="1442" r:id="rId6"/>
    <p:sldId id="1342" r:id="rId7"/>
    <p:sldId id="1345" r:id="rId8"/>
    <p:sldId id="1347" r:id="rId9"/>
    <p:sldId id="1355" r:id="rId10"/>
    <p:sldId id="1357" r:id="rId11"/>
    <p:sldId id="1358" r:id="rId12"/>
    <p:sldId id="1359" r:id="rId13"/>
    <p:sldId id="1360" r:id="rId14"/>
    <p:sldId id="1361" r:id="rId15"/>
    <p:sldId id="1348" r:id="rId16"/>
    <p:sldId id="1349" r:id="rId17"/>
    <p:sldId id="1350" r:id="rId18"/>
    <p:sldId id="1351" r:id="rId19"/>
    <p:sldId id="1352" r:id="rId20"/>
    <p:sldId id="1366" r:id="rId21"/>
    <p:sldId id="1364" r:id="rId22"/>
    <p:sldId id="1365" r:id="rId23"/>
    <p:sldId id="1367" r:id="rId24"/>
    <p:sldId id="1368" r:id="rId25"/>
    <p:sldId id="1369" r:id="rId26"/>
    <p:sldId id="1370" r:id="rId27"/>
    <p:sldId id="1372" r:id="rId28"/>
    <p:sldId id="1371" r:id="rId29"/>
    <p:sldId id="1373" r:id="rId30"/>
    <p:sldId id="1374" r:id="rId31"/>
    <p:sldId id="1375" r:id="rId32"/>
    <p:sldId id="1376" r:id="rId33"/>
    <p:sldId id="1377" r:id="rId34"/>
    <p:sldId id="1388" r:id="rId35"/>
    <p:sldId id="1389" r:id="rId36"/>
    <p:sldId id="1390" r:id="rId37"/>
    <p:sldId id="1381" r:id="rId38"/>
    <p:sldId id="1391" r:id="rId39"/>
    <p:sldId id="1392" r:id="rId40"/>
    <p:sldId id="1396" r:id="rId41"/>
    <p:sldId id="1386" r:id="rId42"/>
    <p:sldId id="1395" r:id="rId43"/>
    <p:sldId id="1394" r:id="rId44"/>
    <p:sldId id="1397" r:id="rId45"/>
    <p:sldId id="1398" r:id="rId46"/>
    <p:sldId id="1399" r:id="rId47"/>
    <p:sldId id="1410" r:id="rId48"/>
    <p:sldId id="1411" r:id="rId49"/>
    <p:sldId id="1412" r:id="rId50"/>
    <p:sldId id="1403" r:id="rId51"/>
    <p:sldId id="1404" r:id="rId52"/>
    <p:sldId id="1407" r:id="rId53"/>
    <p:sldId id="1409" r:id="rId54"/>
    <p:sldId id="1413" r:id="rId55"/>
    <p:sldId id="771" r:id="rId56"/>
  </p:sldIdLst>
  <p:sldSz cx="9144000" cy="6858000" type="screen4x3"/>
  <p:notesSz cx="6858000" cy="9926638"/>
  <p:custDataLst>
    <p:tags r:id="rId59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ur Iwanick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5449" autoAdjust="0"/>
  </p:normalViewPr>
  <p:slideViewPr>
    <p:cSldViewPr>
      <p:cViewPr varScale="1">
        <p:scale>
          <a:sx n="59" d="100"/>
          <a:sy n="59" d="100"/>
        </p:scale>
        <p:origin x="1238" y="67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1319-7756-4DDA-B44D-10C9C9072268}" type="datetimeFigureOut">
              <a:rPr lang="en-GB" smtClean="0"/>
              <a:t>17/11/2015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CB0A-237B-4F78-9BEC-1AF8CC59E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1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17/11/2015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6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037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7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17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99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004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0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519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145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7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30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55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306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283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777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36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625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203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043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596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49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31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17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819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445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099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758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69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696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038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101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8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24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837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556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618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286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75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6396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5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398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69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40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60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55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6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17/11/2015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17/11/2015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17/11/2015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17/11/2015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17/11/2015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17/11/2015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STM32 Dist.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1284" y="340249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1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Micro201</a:t>
            </a:r>
          </a:p>
          <a:p>
            <a:endParaRPr lang="en-US" dirty="0" smtClean="0"/>
          </a:p>
        </p:txBody>
      </p:sp>
      <p:pic>
        <p:nvPicPr>
          <p:cNvPr id="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9269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Rounded Rectangle 1"/>
          <p:cNvSpPr/>
          <p:nvPr/>
        </p:nvSpPr>
        <p:spPr>
          <a:xfrm>
            <a:off x="395163" y="1628800"/>
            <a:ext cx="8425309" cy="4320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project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95163" y="2708920"/>
            <a:ext cx="8425309" cy="1085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Discovery drivers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95536" y="5589240"/>
            <a:ext cx="8424936" cy="10801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HAL API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5536" y="4225441"/>
            <a:ext cx="4032448" cy="107576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Components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467171" y="3136615"/>
            <a:ext cx="237626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tm32f4xx_discovery.c</a:t>
            </a:r>
            <a:endParaRPr lang="en-GB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915443" y="3136615"/>
            <a:ext cx="3024336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tm32f4xx_discovery_sdram.c</a:t>
            </a:r>
            <a:endParaRPr lang="en-GB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6012160" y="3136615"/>
            <a:ext cx="273630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467544" y="4657489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ili9341.c</a:t>
            </a:r>
            <a:endParaRPr lang="en-GB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63688" y="4653136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lis3dsh.c</a:t>
            </a:r>
            <a:endParaRPr lang="en-GB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3059832" y="4653136"/>
            <a:ext cx="1296144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stmpe811.c</a:t>
            </a:r>
            <a:endParaRPr lang="en-GB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471911" y="6021288"/>
            <a:ext cx="2088232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stm32f4xx_II_fmc.c</a:t>
            </a:r>
            <a:endParaRPr lang="en-GB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2632152" y="6021288"/>
            <a:ext cx="243115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stm32f4xx_hal_sdram.c</a:t>
            </a:r>
            <a:endParaRPr lang="en-GB" sz="1600" dirty="0"/>
          </a:p>
        </p:txBody>
      </p:sp>
      <p:sp>
        <p:nvSpPr>
          <p:cNvPr id="14" name="Rectangle 13"/>
          <p:cNvSpPr/>
          <p:nvPr/>
        </p:nvSpPr>
        <p:spPr>
          <a:xfrm>
            <a:off x="323528" y="2339008"/>
            <a:ext cx="8568952" cy="3034208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BSP package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6848547" y="6021288"/>
            <a:ext cx="1899916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stm32f4xx_hal_spi.c</a:t>
            </a:r>
            <a:endParaRPr lang="en-GB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6848546" y="6309320"/>
            <a:ext cx="1899917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stm32f4xx_hal_i2c.c</a:t>
            </a:r>
            <a:endParaRPr lang="en-GB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5135315" y="6021288"/>
            <a:ext cx="165618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stm32f4xx_hal.c</a:t>
            </a:r>
            <a:endParaRPr lang="en-GB" sz="1400" dirty="0"/>
          </a:p>
        </p:txBody>
      </p:sp>
      <p:sp>
        <p:nvSpPr>
          <p:cNvPr id="26" name="Down Arrow 25"/>
          <p:cNvSpPr/>
          <p:nvPr/>
        </p:nvSpPr>
        <p:spPr>
          <a:xfrm>
            <a:off x="4380328" y="2045506"/>
            <a:ext cx="396044" cy="108868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wn Arrow 26"/>
          <p:cNvSpPr/>
          <p:nvPr/>
        </p:nvSpPr>
        <p:spPr>
          <a:xfrm rot="16200000">
            <a:off x="2357754" y="6183306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ular Callout 28"/>
          <p:cNvSpPr/>
          <p:nvPr/>
        </p:nvSpPr>
        <p:spPr>
          <a:xfrm>
            <a:off x="5381155" y="1571650"/>
            <a:ext cx="3380382" cy="1102668"/>
          </a:xfrm>
          <a:prstGeom prst="wedgeRoundRectCallout">
            <a:avLst>
              <a:gd name="adj1" fmla="val -48977"/>
              <a:gd name="adj2" fmla="val 10397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6. </a:t>
            </a:r>
            <a:r>
              <a:rPr lang="en-US" dirty="0" err="1" smtClean="0">
                <a:solidFill>
                  <a:schemeClr val="accent2"/>
                </a:solidFill>
              </a:rPr>
              <a:t>HAL_SDRAM_Init</a:t>
            </a:r>
            <a:r>
              <a:rPr lang="en-US" dirty="0" smtClean="0">
                <a:solidFill>
                  <a:schemeClr val="accent2"/>
                </a:solidFill>
              </a:rPr>
              <a:t/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is function from </a:t>
            </a:r>
            <a:r>
              <a:rPr lang="en-US" dirty="0">
                <a:solidFill>
                  <a:schemeClr val="accent2"/>
                </a:solidFill>
              </a:rPr>
              <a:t>stm32f4xx_discovery_sdram.c 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118904">
            <a:off x="2575267" y="3584092"/>
            <a:ext cx="396044" cy="261895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ular Callout 31"/>
          <p:cNvSpPr/>
          <p:nvPr/>
        </p:nvSpPr>
        <p:spPr>
          <a:xfrm>
            <a:off x="107504" y="2110308"/>
            <a:ext cx="3380382" cy="1102668"/>
          </a:xfrm>
          <a:prstGeom prst="wedgeRoundRectCallout">
            <a:avLst>
              <a:gd name="adj1" fmla="val 37911"/>
              <a:gd name="adj2" fmla="val 10230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7. </a:t>
            </a:r>
            <a:r>
              <a:rPr lang="en-US" dirty="0" err="1" smtClean="0">
                <a:solidFill>
                  <a:schemeClr val="accent2"/>
                </a:solidFill>
              </a:rPr>
              <a:t>HAL_SDRAM_Init</a:t>
            </a:r>
            <a:endParaRPr lang="en-US" dirty="0" smtClean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call functions from stm32f4xx_II_fmc.c 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4590253" y="4450568"/>
            <a:ext cx="3380382" cy="1102668"/>
          </a:xfrm>
          <a:prstGeom prst="wedgeRoundRectCallout">
            <a:avLst>
              <a:gd name="adj1" fmla="val -106903"/>
              <a:gd name="adj2" fmla="val 106491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8</a:t>
            </a:r>
            <a:r>
              <a:rPr lang="en-US" dirty="0" smtClean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stm32f4xx_II_fmc.c </a:t>
            </a:r>
            <a:r>
              <a:rPr lang="en-US" dirty="0" smtClean="0">
                <a:solidFill>
                  <a:schemeClr val="accent2"/>
                </a:solidFill>
              </a:rPr>
              <a:t>use functions from </a:t>
            </a:r>
            <a:r>
              <a:rPr lang="en-US" dirty="0">
                <a:solidFill>
                  <a:schemeClr val="accent2"/>
                </a:solidFill>
              </a:rPr>
              <a:t>stm32f4xx_hal_sdram.c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14399153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8" name="Flowchart: Multidocument 7"/>
          <p:cNvSpPr/>
          <p:nvPr/>
        </p:nvSpPr>
        <p:spPr>
          <a:xfrm>
            <a:off x="5135101" y="5719970"/>
            <a:ext cx="2227063" cy="654430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</a:t>
            </a:r>
            <a:r>
              <a:rPr lang="fr-FR" sz="1200" dirty="0" smtClean="0">
                <a:solidFill>
                  <a:schemeClr val="tx1"/>
                </a:solidFill>
              </a:rPr>
              <a:t>tm32f4xx_hal_ppp.h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stm32f4xx_hal_ppp_ex.h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5092783" y="4653136"/>
            <a:ext cx="2722821" cy="335707"/>
          </a:xfrm>
          <a:prstGeom prst="flowChart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stm32f4xx_hal.h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Flowchart: Document 9"/>
          <p:cNvSpPr/>
          <p:nvPr/>
        </p:nvSpPr>
        <p:spPr>
          <a:xfrm>
            <a:off x="2375031" y="2742809"/>
            <a:ext cx="1828800" cy="33930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stm32f4xx_it.c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" name="Flowchart: Document 10"/>
          <p:cNvSpPr/>
          <p:nvPr/>
        </p:nvSpPr>
        <p:spPr>
          <a:xfrm>
            <a:off x="2364521" y="2173635"/>
            <a:ext cx="1819363" cy="41191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err="1" smtClean="0">
                <a:solidFill>
                  <a:schemeClr val="tx1"/>
                </a:solidFill>
              </a:rPr>
              <a:t>user_code.c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24293" y="1563306"/>
            <a:ext cx="2140788" cy="457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Source files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49007" y="1563306"/>
            <a:ext cx="1676400" cy="457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Include files</a:t>
            </a:r>
            <a:endParaRPr lang="en-US" dirty="0"/>
          </a:p>
        </p:txBody>
      </p:sp>
      <p:sp>
        <p:nvSpPr>
          <p:cNvPr id="14" name="Flowchart: Document 13"/>
          <p:cNvSpPr/>
          <p:nvPr/>
        </p:nvSpPr>
        <p:spPr>
          <a:xfrm>
            <a:off x="5127218" y="6464391"/>
            <a:ext cx="2735338" cy="288171"/>
          </a:xfrm>
          <a:prstGeom prst="flowChart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stm32f4xx_hal_def.h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658364" y="1563306"/>
            <a:ext cx="25879" cy="486907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Document 19"/>
          <p:cNvSpPr/>
          <p:nvPr/>
        </p:nvSpPr>
        <p:spPr>
          <a:xfrm>
            <a:off x="5116708" y="5189060"/>
            <a:ext cx="1910007" cy="397534"/>
          </a:xfrm>
          <a:prstGeom prst="flowChartDocument">
            <a:avLst/>
          </a:prstGeom>
          <a:gradFill>
            <a:gsLst>
              <a:gs pos="41000">
                <a:schemeClr val="accent5"/>
              </a:gs>
              <a:gs pos="0">
                <a:schemeClr val="accent1"/>
              </a:gs>
              <a:gs pos="39000">
                <a:schemeClr val="accent1">
                  <a:tint val="44500"/>
                  <a:satMod val="160000"/>
                </a:schemeClr>
              </a:gs>
              <a:gs pos="35000">
                <a:schemeClr val="accent1"/>
              </a:gs>
              <a:gs pos="37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stm32f4xx_hal_conf.h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1" name="Flowchart: Multidocument 20"/>
          <p:cNvSpPr/>
          <p:nvPr/>
        </p:nvSpPr>
        <p:spPr>
          <a:xfrm>
            <a:off x="2314831" y="4695703"/>
            <a:ext cx="2173853" cy="762000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 smtClean="0"/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stm32f4xx_hal_ppp.c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stm32f4xx_hal_ppp_ex.c</a:t>
            </a:r>
            <a:endParaRPr lang="fr-FR" sz="1200" dirty="0">
              <a:solidFill>
                <a:schemeClr val="tx1"/>
              </a:solidFill>
            </a:endParaRPr>
          </a:p>
          <a:p>
            <a:pPr algn="ctr"/>
            <a:endParaRPr lang="en-US" sz="1500" dirty="0"/>
          </a:p>
        </p:txBody>
      </p:sp>
      <p:sp>
        <p:nvSpPr>
          <p:cNvPr id="22" name="Flowchart: Document 21"/>
          <p:cNvSpPr/>
          <p:nvPr/>
        </p:nvSpPr>
        <p:spPr>
          <a:xfrm>
            <a:off x="2329926" y="5629332"/>
            <a:ext cx="1828080" cy="335707"/>
          </a:xfrm>
          <a:prstGeom prst="flowChart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stm32f4xx_hal.c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2017559" y="4765379"/>
            <a:ext cx="162618" cy="1244894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8684" y="5151267"/>
            <a:ext cx="1144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HAL Drivers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>
            <a:off x="1962128" y="2173635"/>
            <a:ext cx="211946" cy="90850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61013" y="251465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1"/>
                </a:solidFill>
              </a:rPr>
              <a:t>User Code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Flowchart: Document 26"/>
          <p:cNvSpPr/>
          <p:nvPr/>
        </p:nvSpPr>
        <p:spPr>
          <a:xfrm>
            <a:off x="5076649" y="2100276"/>
            <a:ext cx="2313164" cy="29563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err="1" smtClean="0">
                <a:solidFill>
                  <a:schemeClr val="tx1"/>
                </a:solidFill>
              </a:rPr>
              <a:t>user_code.h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8" name="Flowchart: Document 27"/>
          <p:cNvSpPr/>
          <p:nvPr/>
        </p:nvSpPr>
        <p:spPr>
          <a:xfrm>
            <a:off x="5093277" y="2669709"/>
            <a:ext cx="1797479" cy="33930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500" dirty="0" smtClean="0">
              <a:solidFill>
                <a:prstClr val="white"/>
              </a:solidFill>
            </a:endParaRPr>
          </a:p>
          <a:p>
            <a:pPr lvl="0" algn="ctr"/>
            <a:r>
              <a:rPr lang="fr-FR" sz="1200" dirty="0" smtClean="0">
                <a:solidFill>
                  <a:schemeClr val="tx1"/>
                </a:solidFill>
              </a:rPr>
              <a:t>stm32f4xx_it.h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>
            <a:off x="5974880" y="5387826"/>
            <a:ext cx="140014" cy="332143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5949418" y="4988843"/>
            <a:ext cx="107031" cy="2002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183884" y="2289915"/>
            <a:ext cx="877269" cy="89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209087" y="2776688"/>
            <a:ext cx="867562" cy="12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7510806" y="4946278"/>
            <a:ext cx="140014" cy="151462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5705411" y="3009014"/>
            <a:ext cx="151976" cy="1644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136582" y="2334752"/>
            <a:ext cx="140014" cy="2318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512115" y="4773186"/>
            <a:ext cx="604593" cy="1252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1979712" y="3336234"/>
            <a:ext cx="162618" cy="78275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7584" y="3573016"/>
            <a:ext cx="1159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2"/>
                </a:solidFill>
              </a:rPr>
              <a:t>BSP Drivers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0" name="Flowchart: Multidocument 39"/>
          <p:cNvSpPr/>
          <p:nvPr/>
        </p:nvSpPr>
        <p:spPr>
          <a:xfrm>
            <a:off x="2326139" y="3356992"/>
            <a:ext cx="2173853" cy="7620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 smtClean="0">
              <a:solidFill>
                <a:schemeClr val="bg1"/>
              </a:solidFill>
            </a:endParaRPr>
          </a:p>
          <a:p>
            <a:pPr algn="ctr"/>
            <a:r>
              <a:rPr lang="fr-FR" sz="1000" dirty="0" smtClean="0">
                <a:solidFill>
                  <a:schemeClr val="bg1"/>
                </a:solidFill>
              </a:rPr>
              <a:t>Stm32f4xx_discovery.c</a:t>
            </a:r>
          </a:p>
          <a:p>
            <a:pPr algn="ctr"/>
            <a:r>
              <a:rPr lang="fr-FR" sz="1000" dirty="0" smtClean="0">
                <a:solidFill>
                  <a:schemeClr val="bg1"/>
                </a:solidFill>
              </a:rPr>
              <a:t>Stm32ffxx_discovery_sdram.c</a:t>
            </a:r>
            <a:endParaRPr lang="fr-FR" sz="1000" dirty="0">
              <a:solidFill>
                <a:schemeClr val="bg1"/>
              </a:solidFill>
            </a:endParaRPr>
          </a:p>
          <a:p>
            <a:pPr algn="ctr"/>
            <a:endParaRPr lang="en-US" sz="1500" dirty="0"/>
          </a:p>
        </p:txBody>
      </p:sp>
      <p:sp>
        <p:nvSpPr>
          <p:cNvPr id="41" name="Flowchart: Multidocument 40"/>
          <p:cNvSpPr/>
          <p:nvPr/>
        </p:nvSpPr>
        <p:spPr>
          <a:xfrm>
            <a:off x="5120241" y="3340484"/>
            <a:ext cx="2260071" cy="76200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 smtClean="0">
              <a:solidFill>
                <a:schemeClr val="bg1"/>
              </a:solidFill>
            </a:endParaRPr>
          </a:p>
          <a:p>
            <a:pPr algn="ctr"/>
            <a:r>
              <a:rPr lang="fr-FR" sz="1000" dirty="0" smtClean="0">
                <a:solidFill>
                  <a:schemeClr val="bg1"/>
                </a:solidFill>
              </a:rPr>
              <a:t>Stm32f4xx_discovery.h</a:t>
            </a:r>
          </a:p>
          <a:p>
            <a:pPr algn="ctr"/>
            <a:r>
              <a:rPr lang="fr-FR" sz="1000" dirty="0" smtClean="0">
                <a:solidFill>
                  <a:schemeClr val="bg1"/>
                </a:solidFill>
              </a:rPr>
              <a:t>Stm32ffxx_discovery_sdram.h</a:t>
            </a:r>
            <a:endParaRPr lang="fr-FR" sz="1000" dirty="0">
              <a:solidFill>
                <a:schemeClr val="bg1"/>
              </a:solidFill>
            </a:endParaRPr>
          </a:p>
          <a:p>
            <a:pPr algn="ctr"/>
            <a:endParaRPr lang="en-US" sz="1500" dirty="0"/>
          </a:p>
        </p:txBody>
      </p:sp>
      <p:sp>
        <p:nvSpPr>
          <p:cNvPr id="42" name="Right Arrow 41"/>
          <p:cNvSpPr/>
          <p:nvPr/>
        </p:nvSpPr>
        <p:spPr>
          <a:xfrm>
            <a:off x="4211960" y="3663695"/>
            <a:ext cx="867562" cy="1253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>
            <a:off x="5993582" y="4272649"/>
            <a:ext cx="635632" cy="1253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2383970">
            <a:off x="3986609" y="2932583"/>
            <a:ext cx="1576011" cy="896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6370482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9" y="4629248"/>
            <a:ext cx="3808456" cy="1247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58" y="4065121"/>
            <a:ext cx="3629442" cy="2540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95492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copy part</a:t>
            </a:r>
          </a:p>
          <a:p>
            <a:pPr lvl="1"/>
            <a:r>
              <a:rPr lang="en-US" sz="1400" dirty="0" smtClean="0"/>
              <a:t>In our project in Drivers folder create folder BSP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Now go into </a:t>
            </a:r>
            <a:r>
              <a:rPr lang="en-US" sz="1400" dirty="0"/>
              <a:t>CubeMX repository </a:t>
            </a:r>
            <a:r>
              <a:rPr lang="en-US" sz="1400" dirty="0" smtClean="0"/>
              <a:t>…\STM32Cube_FW_F4_V1.3.0\Drivers\BSP\</a:t>
            </a:r>
          </a:p>
          <a:p>
            <a:pPr lvl="1"/>
            <a:r>
              <a:rPr lang="en-US" sz="1400" dirty="0" smtClean="0"/>
              <a:t>And </a:t>
            </a:r>
            <a:r>
              <a:rPr lang="en-US" sz="1400" dirty="0"/>
              <a:t>copy </a:t>
            </a:r>
            <a:r>
              <a:rPr lang="en-US" sz="1400" b="1" dirty="0"/>
              <a:t>Components</a:t>
            </a:r>
            <a:r>
              <a:rPr lang="en-US" sz="1400" dirty="0"/>
              <a:t> and </a:t>
            </a:r>
            <a:r>
              <a:rPr lang="en-US" sz="1400" b="1" dirty="0" smtClean="0"/>
              <a:t>STM32F429I-Discovery</a:t>
            </a:r>
            <a:r>
              <a:rPr lang="en-US" sz="1400" dirty="0" smtClean="0"/>
              <a:t> into </a:t>
            </a:r>
            <a:r>
              <a:rPr lang="en-US" sz="1400" b="1" dirty="0" smtClean="0"/>
              <a:t>BSP </a:t>
            </a:r>
            <a:r>
              <a:rPr lang="en-US" sz="1400" dirty="0" smtClean="0"/>
              <a:t>folder</a:t>
            </a:r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825437"/>
            <a:ext cx="3600400" cy="13155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944" y="1857951"/>
            <a:ext cx="3808456" cy="1247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3786262" y="2276872"/>
            <a:ext cx="56971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986335" y="5151681"/>
            <a:ext cx="592015" cy="58205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208719" y="4865290"/>
            <a:ext cx="3777616" cy="2863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562475" y="5733737"/>
            <a:ext cx="2945978" cy="287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78350" y="4647177"/>
            <a:ext cx="2369914" cy="2346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3986336" y="4764519"/>
            <a:ext cx="592014" cy="96136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Callout 26"/>
          <p:cNvSpPr/>
          <p:nvPr/>
        </p:nvSpPr>
        <p:spPr>
          <a:xfrm>
            <a:off x="1187624" y="4004404"/>
            <a:ext cx="3437634" cy="526241"/>
          </a:xfrm>
          <a:prstGeom prst="wedgeEllipseCallout">
            <a:avLst>
              <a:gd name="adj1" fmla="val 30897"/>
              <a:gd name="adj2" fmla="val 1110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Copy folders into </a:t>
            </a:r>
            <a:r>
              <a:rPr lang="en-US" dirty="0" smtClean="0">
                <a:solidFill>
                  <a:schemeClr val="accent2"/>
                </a:solidFill>
              </a:rPr>
              <a:t>BSP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25198409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01041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Now we need to add this files also in project</a:t>
            </a:r>
          </a:p>
          <a:p>
            <a:pPr lvl="1"/>
            <a:r>
              <a:rPr lang="en-US" sz="1400" dirty="0" smtClean="0"/>
              <a:t>Create BSP folder in project</a:t>
            </a:r>
          </a:p>
          <a:p>
            <a:pPr lvl="1"/>
            <a:r>
              <a:rPr lang="en-US" sz="1400" dirty="0" smtClean="0"/>
              <a:t>Right click on project in Workplace&gt;ADD&gt;Group</a:t>
            </a:r>
          </a:p>
          <a:p>
            <a:pPr lvl="1"/>
            <a:r>
              <a:rPr lang="en-US" sz="1400" dirty="0" smtClean="0"/>
              <a:t>Name it BSP</a:t>
            </a:r>
          </a:p>
          <a:p>
            <a:pPr lvl="1"/>
            <a:r>
              <a:rPr lang="en-US" sz="1400" dirty="0" smtClean="0"/>
              <a:t>Now right click on BSP&gt;ADD&gt;Files</a:t>
            </a:r>
          </a:p>
          <a:p>
            <a:pPr lvl="1"/>
            <a:r>
              <a:rPr lang="en-US" sz="1400" dirty="0"/>
              <a:t>From Drivers\BSP\STM32F429I-Discovery\</a:t>
            </a:r>
            <a:br>
              <a:rPr lang="en-US" sz="1400" dirty="0"/>
            </a:br>
            <a:r>
              <a:rPr lang="en-US" sz="1400" dirty="0"/>
              <a:t>add stm32f429i_discovery.c</a:t>
            </a:r>
            <a:br>
              <a:rPr lang="en-US" sz="1400" dirty="0"/>
            </a:br>
            <a:r>
              <a:rPr lang="en-US" sz="1400" dirty="0"/>
              <a:t>and </a:t>
            </a:r>
            <a:r>
              <a:rPr lang="en-US" sz="1400" dirty="0" smtClean="0"/>
              <a:t>stm32f429i_discovery_sdram.c</a:t>
            </a:r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48" y="980728"/>
            <a:ext cx="3131840" cy="5810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102059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27" y="2571576"/>
            <a:ext cx="3707801" cy="42803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526297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stm32f429i_discovery.c contains functions </a:t>
            </a:r>
            <a:br>
              <a:rPr lang="en-US" sz="1800" dirty="0" smtClean="0"/>
            </a:br>
            <a:r>
              <a:rPr lang="en-US" sz="1800" dirty="0" smtClean="0"/>
              <a:t>for all components on discovery kit </a:t>
            </a:r>
            <a:br>
              <a:rPr lang="en-US" sz="1800" dirty="0" smtClean="0"/>
            </a:br>
            <a:r>
              <a:rPr lang="en-US" sz="1800" dirty="0" smtClean="0"/>
              <a:t>(LCD, GYRO,…)</a:t>
            </a:r>
          </a:p>
          <a:p>
            <a:r>
              <a:rPr lang="en-US" sz="1800" dirty="0" smtClean="0"/>
              <a:t>Then we also need add into project HAL library</a:t>
            </a:r>
            <a:br>
              <a:rPr lang="en-US" sz="1800" dirty="0" smtClean="0"/>
            </a:br>
            <a:r>
              <a:rPr lang="en-US" sz="1800" dirty="0" smtClean="0"/>
              <a:t>which handle their interface (I2C, SPI, … )</a:t>
            </a:r>
          </a:p>
          <a:p>
            <a:r>
              <a:rPr lang="en-US" sz="1800" dirty="0"/>
              <a:t>Right click on STM32F4xx_HAL_Drive&gt;ADD</a:t>
            </a:r>
            <a:br>
              <a:rPr lang="en-US" sz="1800" dirty="0"/>
            </a:br>
            <a:r>
              <a:rPr lang="en-US" sz="1800" dirty="0" smtClean="0"/>
              <a:t>from \Drivers\STM32F4xx_HAL_Driver\</a:t>
            </a:r>
            <a:r>
              <a:rPr lang="en-US" sz="1800" dirty="0" err="1" smtClean="0"/>
              <a:t>Src</a:t>
            </a:r>
            <a:endParaRPr lang="en-US" sz="1800" dirty="0" smtClean="0"/>
          </a:p>
          <a:p>
            <a:pPr lvl="1"/>
            <a:r>
              <a:rPr lang="en-US" sz="1400" b="1" dirty="0" smtClean="0"/>
              <a:t>stm32f4xx_hal_i2c.c</a:t>
            </a:r>
          </a:p>
          <a:p>
            <a:pPr lvl="1"/>
            <a:r>
              <a:rPr lang="en-US" sz="1400" b="1" dirty="0" smtClean="0"/>
              <a:t>stm32f4xx_hal_spi.c</a:t>
            </a:r>
          </a:p>
          <a:p>
            <a:pPr lvl="1"/>
            <a:r>
              <a:rPr lang="en-US" sz="1400" b="1" dirty="0" smtClean="0"/>
              <a:t>stm32f4xx_hal_sdram.c</a:t>
            </a:r>
          </a:p>
          <a:p>
            <a:pPr lvl="1"/>
            <a:r>
              <a:rPr lang="en-US" sz="1400" b="1" dirty="0" smtClean="0"/>
              <a:t>stm32f4xx_II_fmc.c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40498558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2" y="4293096"/>
            <a:ext cx="8439135" cy="2474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15498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add the include paths for this new files</a:t>
            </a:r>
          </a:p>
          <a:p>
            <a:pPr lvl="1"/>
            <a:r>
              <a:rPr lang="en-US" dirty="0" smtClean="0"/>
              <a:t>Right click on project&gt;Options&gt;Category</a:t>
            </a:r>
            <a:r>
              <a:rPr lang="en-US" dirty="0"/>
              <a:t> </a:t>
            </a:r>
            <a:r>
              <a:rPr lang="en-US" dirty="0" smtClean="0"/>
              <a:t>C/C++Compiler&gt;</a:t>
            </a:r>
            <a:r>
              <a:rPr lang="en-US" dirty="0" err="1" smtClean="0"/>
              <a:t>Preprocesor</a:t>
            </a:r>
            <a:endParaRPr lang="en-US" dirty="0" smtClean="0"/>
          </a:p>
          <a:p>
            <a:pPr lvl="1"/>
            <a:r>
              <a:rPr lang="en-US" dirty="0" smtClean="0"/>
              <a:t>Into </a:t>
            </a:r>
            <a:r>
              <a:rPr lang="en-US" dirty="0"/>
              <a:t>Defined symbols add </a:t>
            </a:r>
            <a:r>
              <a:rPr lang="en-US" dirty="0" smtClean="0"/>
              <a:t>USE_STM32F429I_DISCO</a:t>
            </a:r>
          </a:p>
          <a:p>
            <a:pPr lvl="1"/>
            <a:r>
              <a:rPr lang="en-US" dirty="0" smtClean="0"/>
              <a:t>This allow use BSP functions</a:t>
            </a:r>
          </a:p>
          <a:p>
            <a:pPr lvl="1"/>
            <a:r>
              <a:rPr lang="en-US" dirty="0" smtClean="0"/>
              <a:t>Into additional includes add</a:t>
            </a:r>
            <a:br>
              <a:rPr lang="en-US" dirty="0" smtClean="0"/>
            </a:br>
            <a:r>
              <a:rPr lang="en-US" dirty="0" smtClean="0"/>
              <a:t>$PROJ_DIR$\..\..\Drivers\BSP\STM32F429I-Discovery</a:t>
            </a:r>
          </a:p>
          <a:p>
            <a:pPr lvl="1"/>
            <a:r>
              <a:rPr lang="en-US" dirty="0" smtClean="0"/>
              <a:t>Button OK</a:t>
            </a:r>
          </a:p>
          <a:p>
            <a:pPr lvl="1"/>
            <a:r>
              <a:rPr lang="en-US" dirty="0" smtClean="0"/>
              <a:t>Button OK close project options</a:t>
            </a:r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296" y="3143770"/>
            <a:ext cx="4611200" cy="1869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40110340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5397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last thing is allow to include </a:t>
            </a:r>
            <a:br>
              <a:rPr lang="en-US" dirty="0" smtClean="0"/>
            </a:br>
            <a:r>
              <a:rPr lang="en-US" dirty="0" smtClean="0"/>
              <a:t>new HAL files which we added</a:t>
            </a:r>
          </a:p>
          <a:p>
            <a:pPr lvl="1"/>
            <a:r>
              <a:rPr lang="en-US" dirty="0"/>
              <a:t>Open stm32f4xx_hal_conf.h in </a:t>
            </a:r>
            <a:r>
              <a:rPr lang="en-US" dirty="0" smtClean="0"/>
              <a:t>..\</a:t>
            </a:r>
            <a:r>
              <a:rPr lang="en-US" dirty="0" err="1"/>
              <a:t>Inc</a:t>
            </a:r>
            <a:r>
              <a:rPr lang="en-US" dirty="0" smtClean="0"/>
              <a:t>\</a:t>
            </a:r>
          </a:p>
          <a:p>
            <a:pPr lvl="1"/>
            <a:r>
              <a:rPr lang="en-US" dirty="0" smtClean="0"/>
              <a:t>Uncomment files which we added</a:t>
            </a:r>
          </a:p>
          <a:p>
            <a:pPr lvl="1"/>
            <a:r>
              <a:rPr lang="en-US" dirty="0" smtClean="0"/>
              <a:t>HAL_SDRAM_MODULE_ENABLED</a:t>
            </a:r>
          </a:p>
          <a:p>
            <a:pPr lvl="1"/>
            <a:r>
              <a:rPr lang="en-US" dirty="0" smtClean="0"/>
              <a:t>HAL_I2C_MODULE_ENABLED</a:t>
            </a:r>
          </a:p>
          <a:p>
            <a:pPr lvl="1"/>
            <a:r>
              <a:rPr lang="en-US" dirty="0" smtClean="0"/>
              <a:t>HAL_SPI_MODULE_ENABLED</a:t>
            </a:r>
            <a:endParaRPr lang="en-US" dirty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16" y="1052736"/>
            <a:ext cx="4491388" cy="5755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25217074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</a:t>
            </a:r>
            <a:r>
              <a:rPr lang="en-US" sz="1800" dirty="0"/>
              <a:t>LCD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tm32f4xx_discovery.c</a:t>
              </a:r>
              <a:endParaRPr lang="en-GB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stm32f4xx_discovery_lcd.c</a:t>
              </a:r>
              <a:endParaRPr lang="en-GB" sz="16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stm32f4xx_II_fmc.c</a:t>
              </a:r>
              <a:endParaRPr lang="en-GB" sz="1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38112807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</a:t>
            </a:r>
            <a:r>
              <a:rPr lang="en-US" sz="1800" dirty="0"/>
              <a:t>LCD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9" y="1628800"/>
            <a:ext cx="8496943" cy="5040560"/>
            <a:chOff x="323529" y="1628800"/>
            <a:chExt cx="8496943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9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tm32f4xx_discovery.c</a:t>
              </a:r>
              <a:endParaRPr lang="en-GB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stm32f4xx_discovery_lcd.c</a:t>
              </a:r>
              <a:endParaRPr lang="en-GB" sz="16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stm32f4xx_II_fmc.c</a:t>
              </a:r>
              <a:endParaRPr lang="en-GB" sz="1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23" name="Down Arrow 22"/>
          <p:cNvSpPr/>
          <p:nvPr/>
        </p:nvSpPr>
        <p:spPr>
          <a:xfrm rot="5400000">
            <a:off x="2645786" y="3302985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ular Callout 23"/>
          <p:cNvSpPr/>
          <p:nvPr/>
        </p:nvSpPr>
        <p:spPr>
          <a:xfrm>
            <a:off x="5508104" y="1313287"/>
            <a:ext cx="3380382" cy="648072"/>
          </a:xfrm>
          <a:prstGeom prst="wedgeRoundRectCallout">
            <a:avLst>
              <a:gd name="adj1" fmla="val -58266"/>
              <a:gd name="adj2" fmla="val 1974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include stm32f4xx_discovery_lcd.h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3095836" y="2060848"/>
            <a:ext cx="396044" cy="10733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Down Arrow 41"/>
          <p:cNvSpPr/>
          <p:nvPr/>
        </p:nvSpPr>
        <p:spPr>
          <a:xfrm rot="16200000">
            <a:off x="5765385" y="3290503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3" name="Rounded Rectangular Callout 42"/>
          <p:cNvSpPr/>
          <p:nvPr/>
        </p:nvSpPr>
        <p:spPr>
          <a:xfrm>
            <a:off x="5063306" y="4190603"/>
            <a:ext cx="3380382" cy="904646"/>
          </a:xfrm>
          <a:prstGeom prst="wedgeRoundRectCallout">
            <a:avLst>
              <a:gd name="adj1" fmla="val -64183"/>
              <a:gd name="adj2" fmla="val -11836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stm32f4xx_discovery_lcd.h</a:t>
            </a:r>
            <a:r>
              <a:rPr lang="en-US" dirty="0" smtClean="0">
                <a:solidFill>
                  <a:schemeClr val="accent2"/>
                </a:solidFill>
              </a:rPr>
              <a:t> use the discovery BSP and SDRAM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5946200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</a:t>
            </a:r>
            <a:r>
              <a:rPr lang="en-US" sz="1800" dirty="0"/>
              <a:t>LCD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tm32f4xx_discovery.c</a:t>
              </a:r>
              <a:endParaRPr lang="en-GB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stm32f4xx_discovery_lcd.c</a:t>
              </a:r>
              <a:endParaRPr lang="en-GB" sz="16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stm32f4xx_II_fmc.c</a:t>
              </a:r>
              <a:endParaRPr lang="en-GB" sz="1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23" name="Down Arrow 22"/>
          <p:cNvSpPr/>
          <p:nvPr/>
        </p:nvSpPr>
        <p:spPr>
          <a:xfrm>
            <a:off x="5290257" y="3715718"/>
            <a:ext cx="396044" cy="230860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Down Arrow 24"/>
          <p:cNvSpPr/>
          <p:nvPr/>
        </p:nvSpPr>
        <p:spPr>
          <a:xfrm rot="3564947">
            <a:off x="2125169" y="3215539"/>
            <a:ext cx="396044" cy="19482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ular Callout 42"/>
          <p:cNvSpPr/>
          <p:nvPr/>
        </p:nvSpPr>
        <p:spPr>
          <a:xfrm>
            <a:off x="445616" y="2195244"/>
            <a:ext cx="3380382" cy="904646"/>
          </a:xfrm>
          <a:prstGeom prst="wedgeRoundRectCallout">
            <a:avLst>
              <a:gd name="adj1" fmla="val 27111"/>
              <a:gd name="adj2" fmla="val 10765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</a:t>
            </a:r>
            <a:r>
              <a:rPr lang="en-US" dirty="0">
                <a:solidFill>
                  <a:schemeClr val="accent2"/>
                </a:solidFill>
              </a:rPr>
              <a:t>stm32f4xx_discovery_lcd.h</a:t>
            </a:r>
            <a:r>
              <a:rPr lang="en-US" dirty="0" smtClean="0">
                <a:solidFill>
                  <a:schemeClr val="accent2"/>
                </a:solidFill>
              </a:rPr>
              <a:t> use driver ili9341.c which is TFT LCD controller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46" name="Down Arrow 45"/>
          <p:cNvSpPr/>
          <p:nvPr/>
        </p:nvSpPr>
        <p:spPr>
          <a:xfrm rot="5400000">
            <a:off x="4865284" y="6183306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le 46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8" name="Rounded Rectangle 47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5" name="Rounded Rectangular Callout 44"/>
          <p:cNvSpPr/>
          <p:nvPr/>
        </p:nvSpPr>
        <p:spPr>
          <a:xfrm>
            <a:off x="4862029" y="4226618"/>
            <a:ext cx="3380382" cy="904646"/>
          </a:xfrm>
          <a:prstGeom prst="wedgeRoundRectCallout">
            <a:avLst>
              <a:gd name="adj1" fmla="val -28492"/>
              <a:gd name="adj2" fmla="val 8378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stm32f4xx_discovery_lcd.h</a:t>
            </a:r>
            <a:r>
              <a:rPr lang="en-US" dirty="0" smtClean="0">
                <a:solidFill>
                  <a:schemeClr val="accent2"/>
                </a:solidFill>
              </a:rPr>
              <a:t> use LCTD controller from HAL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4102256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3" grpId="0" animBg="1"/>
      <p:bldP spid="46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BSP package</a:t>
            </a:r>
            <a:endParaRPr lang="en-GB" dirty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2467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FMC </a:t>
            </a:r>
            <a:r>
              <a:rPr lang="en-GB" dirty="0"/>
              <a:t>SDRAM </a:t>
            </a:r>
            <a:r>
              <a:rPr lang="en-GB" dirty="0" smtClean="0"/>
              <a:t>BSP lab (5.1)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LCD BSP Print </a:t>
            </a:r>
            <a:r>
              <a:rPr lang="en-US" dirty="0" smtClean="0"/>
              <a:t>text lab (5.2)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I2C BSP EEPROM lab (5.3)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SPI BSP GYROSCOPE lab (5.4)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0DDD74-2643-4340-9C40-B8A73A294DAC}" type="datetime1">
              <a:rPr lang="fr-FR" smtClean="0"/>
              <a:pPr/>
              <a:t>17/11/2015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STM32F42xx Technical Training              </a:t>
            </a:r>
            <a:endParaRPr lang="en-US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5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46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LCD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tm32f4xx_discovery.c</a:t>
              </a:r>
              <a:endParaRPr lang="en-GB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stm32f4xx_discovery_lcd.c</a:t>
              </a:r>
              <a:endParaRPr lang="en-GB" sz="16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stm32f4xx_II_fmc.c</a:t>
              </a:r>
              <a:endParaRPr lang="en-GB" sz="1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Utilities</a:t>
            </a:r>
            <a:endParaRPr lang="en-GB" dirty="0"/>
          </a:p>
        </p:txBody>
      </p:sp>
      <p:sp>
        <p:nvSpPr>
          <p:cNvPr id="48" name="Rounded Rectangle 47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5" name="Rounded Rectangular Callout 44"/>
          <p:cNvSpPr/>
          <p:nvPr/>
        </p:nvSpPr>
        <p:spPr>
          <a:xfrm>
            <a:off x="3002655" y="4484626"/>
            <a:ext cx="3380382" cy="904646"/>
          </a:xfrm>
          <a:prstGeom prst="wedgeRoundRectCallout">
            <a:avLst>
              <a:gd name="adj1" fmla="val 42515"/>
              <a:gd name="adj2" fmla="val -1001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2. </a:t>
            </a:r>
            <a:r>
              <a:rPr lang="en-US" dirty="0">
                <a:solidFill>
                  <a:schemeClr val="accent2"/>
                </a:solidFill>
              </a:rPr>
              <a:t>stm32f4xx_discovery_lcd.h</a:t>
            </a:r>
            <a:r>
              <a:rPr lang="en-US" dirty="0" smtClean="0">
                <a:solidFill>
                  <a:schemeClr val="accent2"/>
                </a:solidFill>
              </a:rPr>
              <a:t> use fonts from utility folder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000000">
            <a:off x="6503746" y="3189420"/>
            <a:ext cx="396044" cy="210138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7920389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69331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We use the project from BSP SDRAM</a:t>
            </a:r>
            <a:br>
              <a:rPr lang="en-US" dirty="0" smtClean="0"/>
            </a:br>
            <a:r>
              <a:rPr lang="en-US" dirty="0" smtClean="0"/>
              <a:t>because the LCD also use the SDRAM</a:t>
            </a:r>
          </a:p>
          <a:p>
            <a:r>
              <a:rPr lang="en-US" dirty="0" smtClean="0"/>
              <a:t>We need copy the Fonts from Utilities </a:t>
            </a:r>
            <a:br>
              <a:rPr lang="en-US" dirty="0" smtClean="0"/>
            </a:br>
            <a:r>
              <a:rPr lang="en-US" dirty="0" smtClean="0"/>
              <a:t>folder in CubeMX repository</a:t>
            </a:r>
            <a:endParaRPr lang="en-US" dirty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980727"/>
            <a:ext cx="3202260" cy="57124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39954365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08" y="4016378"/>
            <a:ext cx="2949685" cy="2580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75376"/>
            <a:ext cx="2859350" cy="2354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95492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The copy part</a:t>
            </a:r>
          </a:p>
          <a:p>
            <a:pPr lvl="1"/>
            <a:r>
              <a:rPr lang="en-US" sz="1400" dirty="0" smtClean="0"/>
              <a:t>In our project in Drivers folder create folder Utilities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Now go into </a:t>
            </a:r>
            <a:r>
              <a:rPr lang="en-US" sz="1400" dirty="0"/>
              <a:t>CubeMX repository </a:t>
            </a:r>
            <a:r>
              <a:rPr lang="en-US" sz="1400" dirty="0" smtClean="0"/>
              <a:t>…\STM32Cube_FW_F4_V1.3.0\Utilities\</a:t>
            </a:r>
          </a:p>
          <a:p>
            <a:pPr lvl="1"/>
            <a:r>
              <a:rPr lang="en-US" sz="1400" dirty="0" smtClean="0"/>
              <a:t>And </a:t>
            </a:r>
            <a:r>
              <a:rPr lang="en-US" sz="1400" dirty="0"/>
              <a:t>copy </a:t>
            </a:r>
            <a:r>
              <a:rPr lang="en-US" sz="1400" b="1" dirty="0" smtClean="0"/>
              <a:t>Fonts</a:t>
            </a:r>
            <a:r>
              <a:rPr lang="en-US" sz="1400" dirty="0"/>
              <a:t> </a:t>
            </a:r>
            <a:r>
              <a:rPr lang="en-US" sz="1400" dirty="0" smtClean="0"/>
              <a:t>into </a:t>
            </a:r>
            <a:r>
              <a:rPr lang="en-US" sz="1400" b="1" dirty="0" smtClean="0"/>
              <a:t>Utilities </a:t>
            </a:r>
            <a:r>
              <a:rPr lang="en-US" sz="1400" dirty="0" smtClean="0"/>
              <a:t>folder</a:t>
            </a:r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611560" y="5445224"/>
            <a:ext cx="2882792" cy="286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78350" y="4769635"/>
            <a:ext cx="2853000" cy="3155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cxnSp>
        <p:nvCxnSpPr>
          <p:cNvPr id="24" name="Straight Arrow Connector 23"/>
          <p:cNvCxnSpPr>
            <a:stCxn id="21" idx="1"/>
            <a:endCxn id="19" idx="3"/>
          </p:cNvCxnSpPr>
          <p:nvPr/>
        </p:nvCxnSpPr>
        <p:spPr>
          <a:xfrm flipH="1">
            <a:off x="3494352" y="4927410"/>
            <a:ext cx="1083998" cy="661010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Callout 26"/>
          <p:cNvSpPr/>
          <p:nvPr/>
        </p:nvSpPr>
        <p:spPr>
          <a:xfrm>
            <a:off x="1187624" y="4004404"/>
            <a:ext cx="3437634" cy="526241"/>
          </a:xfrm>
          <a:prstGeom prst="wedgeEllipseCallout">
            <a:avLst>
              <a:gd name="adj1" fmla="val 30897"/>
              <a:gd name="adj2" fmla="val 11101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Copy folders into </a:t>
            </a:r>
            <a:r>
              <a:rPr lang="en-US" dirty="0" smtClean="0">
                <a:solidFill>
                  <a:schemeClr val="accent2"/>
                </a:solidFill>
              </a:rPr>
              <a:t>Utilities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1797705"/>
            <a:ext cx="1876202" cy="1525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7489043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1632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LCD from HAL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STM32F4xx_HAL_Drive&gt;ADD</a:t>
            </a:r>
            <a:br>
              <a:rPr lang="en-US" sz="1800" dirty="0"/>
            </a:br>
            <a:r>
              <a:rPr lang="en-US" sz="1800" dirty="0" smtClean="0"/>
              <a:t>from \Drivers\STM32F4xx_HAL_Driver\</a:t>
            </a:r>
            <a:r>
              <a:rPr lang="en-US" sz="1800" dirty="0" err="1" smtClean="0"/>
              <a:t>Src</a:t>
            </a:r>
            <a:endParaRPr lang="en-US" sz="1800" dirty="0" smtClean="0"/>
          </a:p>
          <a:p>
            <a:pPr lvl="1"/>
            <a:r>
              <a:rPr lang="en-US" sz="1400" b="1" dirty="0" smtClean="0"/>
              <a:t>stm32f4xx_hal_ltdc.c</a:t>
            </a:r>
          </a:p>
          <a:p>
            <a:pPr lvl="1"/>
            <a:r>
              <a:rPr lang="en-US" sz="1400" b="1" dirty="0" smtClean="0"/>
              <a:t>Stm32f4xx_hal_dma2d.c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03210"/>
            <a:ext cx="3744416" cy="52790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205210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BSP LDC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</a:t>
            </a:r>
            <a:r>
              <a:rPr lang="en-US" sz="1800" dirty="0" smtClean="0"/>
              <a:t>BSP&gt;ADD from \Drivers\BSP\STM32F429I-Discovery\</a:t>
            </a:r>
          </a:p>
          <a:p>
            <a:pPr lvl="1"/>
            <a:r>
              <a:rPr lang="en-US" sz="1400" b="1" dirty="0"/>
              <a:t>stm32f429i_discovery_lcd.c</a:t>
            </a:r>
          </a:p>
          <a:p>
            <a:r>
              <a:rPr lang="en-US" sz="1800" dirty="0"/>
              <a:t>Right click on </a:t>
            </a:r>
            <a:r>
              <a:rPr lang="en-US" sz="1800" dirty="0" smtClean="0"/>
              <a:t>BSP&gt;ADD from </a:t>
            </a:r>
            <a:r>
              <a:rPr lang="en-US" sz="1800" dirty="0"/>
              <a:t>\</a:t>
            </a:r>
            <a:r>
              <a:rPr lang="en-US" sz="1800" dirty="0" smtClean="0"/>
              <a:t>Drivers\BSP\Components\ili9341\</a:t>
            </a:r>
            <a:endParaRPr lang="en-US" sz="1400" b="1" dirty="0" smtClean="0"/>
          </a:p>
          <a:p>
            <a:pPr lvl="1"/>
            <a:r>
              <a:rPr lang="en-US" sz="1400" b="1" dirty="0"/>
              <a:t>ili9341.c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37" y="3753600"/>
            <a:ext cx="5959316" cy="2179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989312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497" y="1124744"/>
            <a:ext cx="5074071" cy="5688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9337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Now last thing is allow to include </a:t>
            </a:r>
            <a:br>
              <a:rPr lang="en-US" dirty="0" smtClean="0"/>
            </a:br>
            <a:r>
              <a:rPr lang="en-US" dirty="0" smtClean="0"/>
              <a:t>new HAL files which we added</a:t>
            </a:r>
          </a:p>
          <a:p>
            <a:pPr lvl="1"/>
            <a:r>
              <a:rPr lang="en-US" dirty="0"/>
              <a:t>Open stm32f4xx_hal_conf.h in </a:t>
            </a:r>
            <a:r>
              <a:rPr lang="en-US" dirty="0" smtClean="0"/>
              <a:t>..\</a:t>
            </a:r>
            <a:r>
              <a:rPr lang="en-US" dirty="0" err="1"/>
              <a:t>Inc</a:t>
            </a:r>
            <a:r>
              <a:rPr lang="en-US" dirty="0" smtClean="0"/>
              <a:t>\</a:t>
            </a:r>
          </a:p>
          <a:p>
            <a:pPr lvl="1"/>
            <a:r>
              <a:rPr lang="en-US" dirty="0" smtClean="0"/>
              <a:t>Uncomment files which we added</a:t>
            </a:r>
          </a:p>
          <a:p>
            <a:pPr lvl="1"/>
            <a:r>
              <a:rPr lang="en-US" dirty="0" smtClean="0"/>
              <a:t>HAL_DMA2D_MODULE_ENABLED </a:t>
            </a:r>
          </a:p>
          <a:p>
            <a:pPr lvl="1"/>
            <a:r>
              <a:rPr lang="en-US" dirty="0" smtClean="0"/>
              <a:t>HAL_LTDC_MODULE_ENABLED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7021182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52322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now we modify include from </a:t>
            </a:r>
            <a:r>
              <a:rPr lang="en-GB" dirty="0" smtClean="0"/>
              <a:t>stm32f429i_discovery_sdram.h to </a:t>
            </a:r>
            <a:r>
              <a:rPr lang="en-GB" dirty="0"/>
              <a:t>stm32f429i_discovery_lcd.h</a:t>
            </a:r>
            <a:endParaRPr lang="en-GB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remove the </a:t>
            </a:r>
            <a:r>
              <a:rPr lang="en-GB" dirty="0" err="1"/>
              <a:t>BSP_SDRAM_Init</a:t>
            </a:r>
            <a:r>
              <a:rPr lang="en-GB" dirty="0"/>
              <a:t>()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07450" y="1857598"/>
            <a:ext cx="5814392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Includes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"stm32f429i_discovery_lcd.h"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Includes */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07450" y="3297758"/>
            <a:ext cx="4572000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2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26222247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 LCD 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>
                <a:solidFill>
                  <a:schemeClr val="accent2"/>
                </a:solidFill>
              </a:rPr>
              <a:t> and writing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Simple LCD demonstration</a:t>
            </a:r>
            <a:endParaRPr lang="en-US" dirty="0"/>
          </a:p>
          <a:p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79512" y="1700808"/>
            <a:ext cx="8856984" cy="397031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BSP_LCD_Init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LCD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the layer buffer address into SDRAM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BSP_LCD_LayerDefaultInit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 SDRAM_DEVICE_ADDR);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BSP_LCD_SelectLayer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//select on </a:t>
            </a:r>
            <a:r>
              <a:rPr lang="en-GB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which layer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 write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BSP_LCD_DisplayOn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//turn on LCD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BSP_LCD_Clear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//clear the LCD on blue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BSP_LCD_SetBackColor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text background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BSP_LCD_SetTextColor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(LCD_COLOR_WHITE);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text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//write text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"Cube STM32"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(3,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"BSP"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(4,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"LCD DEMO"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65146"/>
            <a:ext cx="1563615" cy="28208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1205091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5</a:t>
            </a:r>
            <a:r>
              <a:rPr lang="en-US" b="1" dirty="0" smtClean="0">
                <a:solidFill>
                  <a:schemeClr val="accent2"/>
                </a:solidFill>
              </a:rPr>
              <a:t>.3 </a:t>
            </a:r>
            <a:r>
              <a:rPr lang="en-US" dirty="0" smtClean="0"/>
              <a:t>BSP EEPROM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17/11/2015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018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 smtClean="0">
                <a:solidFill>
                  <a:schemeClr val="accent2"/>
                </a:solidFill>
              </a:rPr>
              <a:t>to access EEPROM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16429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</a:t>
            </a:r>
            <a:r>
              <a:rPr lang="en-US" sz="1800" dirty="0" smtClean="0"/>
              <a:t>import BSP EEPROM into project</a:t>
            </a:r>
          </a:p>
          <a:p>
            <a:pPr lvl="1"/>
            <a:r>
              <a:rPr lang="en-US" sz="1800" dirty="0" smtClean="0"/>
              <a:t>We use the project from lab 26</a:t>
            </a:r>
            <a:endParaRPr lang="en-GB" sz="1800" dirty="0" smtClean="0"/>
          </a:p>
          <a:p>
            <a:pPr lvl="1"/>
            <a:r>
              <a:rPr lang="en-US" sz="1800" dirty="0" smtClean="0"/>
              <a:t>Which part need to by configured in GUI</a:t>
            </a:r>
          </a:p>
          <a:p>
            <a:pPr lvl="1"/>
            <a:r>
              <a:rPr lang="en-US" sz="1800" dirty="0" smtClean="0"/>
              <a:t>Try to write text into EEPROM and read it</a:t>
            </a:r>
          </a:p>
          <a:p>
            <a:pPr lvl="1"/>
            <a:r>
              <a:rPr lang="en-US" sz="1800" dirty="0" smtClean="0"/>
              <a:t>Read text from EEPROM and display it on LCD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Successfully import BSP EEPROM drivers into your project</a:t>
            </a:r>
            <a:endParaRPr lang="pl-PL" sz="1800" dirty="0" smtClean="0"/>
          </a:p>
          <a:p>
            <a:pPr lvl="1"/>
            <a:r>
              <a:rPr lang="en-US" sz="1800" dirty="0" smtClean="0"/>
              <a:t>Learn which part you need to import</a:t>
            </a:r>
          </a:p>
          <a:p>
            <a:pPr lvl="1"/>
            <a:r>
              <a:rPr lang="en-US" sz="1800" dirty="0" smtClean="0"/>
              <a:t>How to setup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1005031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5.1 </a:t>
            </a:r>
            <a:r>
              <a:rPr lang="en-US" dirty="0" smtClean="0"/>
              <a:t>BSP SDRAM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17/11/2015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27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</a:t>
            </a:r>
            <a:r>
              <a:rPr lang="en-US" sz="1800" dirty="0"/>
              <a:t>EEPROM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stm32f4xx_discovery_eeprom.c</a:t>
            </a:r>
            <a:endParaRPr lang="en-GB" sz="1400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75683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</a:t>
            </a:r>
            <a:r>
              <a:rPr lang="en-US" sz="1800" dirty="0"/>
              <a:t>EEPROM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stm32f4xx_discovery_eeprom.c</a:t>
            </a:r>
            <a:endParaRPr lang="en-GB" sz="1400" dirty="0"/>
          </a:p>
        </p:txBody>
      </p:sp>
      <p:sp>
        <p:nvSpPr>
          <p:cNvPr id="46" name="Rounded Rectangular Callout 45"/>
          <p:cNvSpPr/>
          <p:nvPr/>
        </p:nvSpPr>
        <p:spPr>
          <a:xfrm>
            <a:off x="5508104" y="1313286"/>
            <a:ext cx="3596406" cy="1068405"/>
          </a:xfrm>
          <a:prstGeom prst="wedgeRoundRectCallout">
            <a:avLst>
              <a:gd name="adj1" fmla="val -58266"/>
              <a:gd name="adj2" fmla="val 1974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Use functions from stm32f4xx_discovery_eeprom.c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3095836" y="2060848"/>
            <a:ext cx="396044" cy="10733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229042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stm32f4xx_discovery_eeprom.c</a:t>
            </a:r>
            <a:endParaRPr lang="en-GB" sz="1400" dirty="0"/>
          </a:p>
        </p:txBody>
      </p:sp>
      <p:sp>
        <p:nvSpPr>
          <p:cNvPr id="51" name="Down Arrow 50"/>
          <p:cNvSpPr/>
          <p:nvPr/>
        </p:nvSpPr>
        <p:spPr>
          <a:xfrm rot="5400000">
            <a:off x="2881766" y="3146600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Down Arrow 51"/>
          <p:cNvSpPr/>
          <p:nvPr/>
        </p:nvSpPr>
        <p:spPr>
          <a:xfrm rot="16200000">
            <a:off x="4563976" y="1790320"/>
            <a:ext cx="396044" cy="365245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ounded Rectangular Callout 52"/>
          <p:cNvSpPr/>
          <p:nvPr/>
        </p:nvSpPr>
        <p:spPr>
          <a:xfrm>
            <a:off x="437752" y="1322512"/>
            <a:ext cx="3846215" cy="1183657"/>
          </a:xfrm>
          <a:prstGeom prst="wedgeRoundRectCallout">
            <a:avLst>
              <a:gd name="adj1" fmla="val 1"/>
              <a:gd name="adj2" fmla="val 1187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2. stm32f4xx_discovery_eeprom.c call functions from </a:t>
            </a:r>
            <a:r>
              <a:rPr lang="en-US" dirty="0">
                <a:solidFill>
                  <a:schemeClr val="accent2"/>
                </a:solidFill>
              </a:rPr>
              <a:t>stm32f4xx_discovery_io.c</a:t>
            </a:r>
            <a:endParaRPr lang="en-GB" dirty="0">
              <a:solidFill>
                <a:schemeClr val="accent2"/>
              </a:solidFill>
            </a:endParaRPr>
          </a:p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8" name="Rounded Rectangular Callout 47"/>
          <p:cNvSpPr/>
          <p:nvPr/>
        </p:nvSpPr>
        <p:spPr>
          <a:xfrm>
            <a:off x="3736504" y="4081425"/>
            <a:ext cx="3846215" cy="1492985"/>
          </a:xfrm>
          <a:prstGeom prst="wedgeRoundRectCallout">
            <a:avLst>
              <a:gd name="adj1" fmla="val 28976"/>
              <a:gd name="adj2" fmla="val -7845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. stm32f4xx_discovery_io.c call functions from stm32f4xx_discovery.c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in </a:t>
            </a:r>
            <a:r>
              <a:rPr lang="en-US" dirty="0" err="1" smtClean="0">
                <a:solidFill>
                  <a:schemeClr val="accent2"/>
                </a:solidFill>
              </a:rPr>
              <a:t>init</a:t>
            </a:r>
            <a:r>
              <a:rPr lang="en-US" dirty="0" smtClean="0">
                <a:solidFill>
                  <a:schemeClr val="accent2"/>
                </a:solidFill>
              </a:rPr>
              <a:t> and write/read functions</a:t>
            </a:r>
            <a:endParaRPr lang="en-GB" dirty="0">
              <a:solidFill>
                <a:schemeClr val="accent2"/>
              </a:solidFill>
            </a:endParaRPr>
          </a:p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43298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EEPROM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33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stm32f4xx_discovery_eeprom.c</a:t>
            </a:r>
            <a:endParaRPr lang="en-GB" sz="1400" dirty="0"/>
          </a:p>
        </p:txBody>
      </p:sp>
      <p:sp>
        <p:nvSpPr>
          <p:cNvPr id="51" name="Down Arrow 50"/>
          <p:cNvSpPr/>
          <p:nvPr/>
        </p:nvSpPr>
        <p:spPr>
          <a:xfrm>
            <a:off x="6874762" y="3717032"/>
            <a:ext cx="396044" cy="25922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ounded Rectangular Callout 47"/>
          <p:cNvSpPr/>
          <p:nvPr/>
        </p:nvSpPr>
        <p:spPr>
          <a:xfrm>
            <a:off x="2684709" y="4223453"/>
            <a:ext cx="3846215" cy="1148597"/>
          </a:xfrm>
          <a:prstGeom prst="wedgeRoundRectCallout">
            <a:avLst>
              <a:gd name="adj1" fmla="val 62904"/>
              <a:gd name="adj2" fmla="val -827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</a:t>
            </a:r>
            <a:r>
              <a:rPr lang="en-US" dirty="0">
                <a:solidFill>
                  <a:schemeClr val="accent2"/>
                </a:solidFill>
              </a:rPr>
              <a:t>stm32f4xx_discovery.c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Use stm32f4xx_hal_i2c to commutate with </a:t>
            </a:r>
            <a:r>
              <a:rPr lang="en-US" dirty="0" err="1" smtClean="0">
                <a:solidFill>
                  <a:schemeClr val="accent2"/>
                </a:solidFill>
              </a:rPr>
              <a:t>eeprom</a:t>
            </a:r>
            <a:r>
              <a:rPr lang="en-US" dirty="0" smtClean="0">
                <a:solidFill>
                  <a:schemeClr val="accent2"/>
                </a:solidFill>
              </a:rPr>
              <a:t> memory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22756401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36" y="899964"/>
            <a:ext cx="2629267" cy="60777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90848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We use the project from BSP LCD lab 26</a:t>
            </a:r>
            <a:br>
              <a:rPr lang="en-US" dirty="0" smtClean="0"/>
            </a:br>
            <a:r>
              <a:rPr lang="en-US" dirty="0" smtClean="0"/>
              <a:t>because we want to display the memory</a:t>
            </a:r>
            <a:br>
              <a:rPr lang="en-US" dirty="0" smtClean="0"/>
            </a:br>
            <a:r>
              <a:rPr lang="en-US" dirty="0" smtClean="0"/>
              <a:t>content on LCD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2148732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39321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BSP LDC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</a:t>
            </a:r>
            <a:r>
              <a:rPr lang="en-US" sz="1800" dirty="0" smtClean="0"/>
              <a:t>BSP&gt;ADD from \Drivers\BSP\STM32F429I-Discovery\</a:t>
            </a:r>
          </a:p>
          <a:p>
            <a:pPr lvl="1"/>
            <a:r>
              <a:rPr lang="en-US" sz="1400" b="1" dirty="0" smtClean="0"/>
              <a:t>stm32f429i_discovery_eeprom.c</a:t>
            </a:r>
          </a:p>
          <a:p>
            <a:pPr lvl="1"/>
            <a:r>
              <a:rPr lang="en-US" sz="1400" b="1" dirty="0" smtClean="0"/>
              <a:t>stm32f429i_discovery_io.c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46" y="2929910"/>
            <a:ext cx="5246834" cy="24771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6854927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26243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Add the define of EEPROM into project options</a:t>
            </a:r>
          </a:p>
          <a:p>
            <a:pPr lvl="1"/>
            <a:r>
              <a:rPr lang="en-US" dirty="0" smtClean="0"/>
              <a:t>Right click on project&gt;Options&gt;Category</a:t>
            </a:r>
            <a:r>
              <a:rPr lang="en-US" dirty="0"/>
              <a:t> </a:t>
            </a:r>
            <a:r>
              <a:rPr lang="en-US" dirty="0" smtClean="0"/>
              <a:t>C/C++Compiler&gt;</a:t>
            </a:r>
            <a:r>
              <a:rPr lang="en-US" dirty="0" err="1" smtClean="0"/>
              <a:t>Preprocesor</a:t>
            </a:r>
            <a:endParaRPr lang="en-US" dirty="0" smtClean="0"/>
          </a:p>
          <a:p>
            <a:pPr lvl="1"/>
            <a:r>
              <a:rPr lang="en-US" dirty="0" smtClean="0"/>
              <a:t>Into </a:t>
            </a:r>
            <a:r>
              <a:rPr lang="en-US" dirty="0"/>
              <a:t>Defined symbols add EE_M24LR64</a:t>
            </a:r>
            <a:endParaRPr lang="en-US" dirty="0" smtClean="0"/>
          </a:p>
          <a:p>
            <a:pPr lvl="1"/>
            <a:r>
              <a:rPr lang="en-US" dirty="0" smtClean="0"/>
              <a:t>This allow use EEPROM functions</a:t>
            </a:r>
          </a:p>
          <a:p>
            <a:pPr lvl="1"/>
            <a:r>
              <a:rPr lang="en-US" dirty="0" smtClean="0"/>
              <a:t>Button OK close project options</a:t>
            </a:r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00" y="3532063"/>
            <a:ext cx="4596916" cy="2273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6983059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3121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Use the ATM7-M24LR-A board with M24LR memory</a:t>
            </a:r>
            <a:br>
              <a:rPr lang="en-US" dirty="0" smtClean="0"/>
            </a:br>
            <a:r>
              <a:rPr lang="en-US" dirty="0" smtClean="0"/>
              <a:t>and connect it into STM32F429i-Discovery kit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99" y="2012360"/>
            <a:ext cx="3041585" cy="45091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7624" y="2156376"/>
            <a:ext cx="2258589" cy="4365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3549438" y="3762864"/>
            <a:ext cx="1350903" cy="1152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954334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0843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now modify include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variables</a:t>
            </a: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07450" y="1569566"/>
            <a:ext cx="5814392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Includes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"stm32f429i_discovery_lcd.h"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"stm32f429i_discovery_io.h"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"stm32f429i_discovery_eeprom.h"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string.h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Includes */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79512" y="4005064"/>
            <a:ext cx="8856984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text_to_write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[]=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"test text"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//write to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eeprom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text_to_read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[200];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//read from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eeprom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uint32_t address=0;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//address in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eeprom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uint16_t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read_num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//number of bytes which we want to read from </a:t>
            </a:r>
            <a:r>
              <a:rPr lang="en-GB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eeprom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PV */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5730683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851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mtClean="0"/>
              <a:t>Into </a:t>
            </a:r>
            <a:r>
              <a:rPr lang="en-US" smtClean="0"/>
              <a:t>stm32f4xx_it.c </a:t>
            </a:r>
            <a:r>
              <a:rPr lang="en-US" dirty="0" smtClean="0"/>
              <a:t>add global variable for i2c handle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nd define handler functions for I2C DMA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25189" y="1765260"/>
            <a:ext cx="4086771" cy="73866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0 */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I2C_HandleTypeDef I2cHandle;</a:t>
            </a:r>
          </a:p>
          <a:p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0 */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125189" y="2978368"/>
            <a:ext cx="4374803" cy="246221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1 */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DMA1_Stream4_IRQHandler()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HAL_DMA_IRQHandler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(I2cHandle.hdmatx);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DMA1_Stream2_IRQHandler()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HAL_DMA_IRQHandler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(I2cHandle.hdmarx);</a:t>
            </a: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1 */</a:t>
            </a:r>
            <a:endParaRPr lang="en-GB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14116731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80049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2400" dirty="0" smtClean="0"/>
              <a:t>We need only blank project with clock initialization</a:t>
            </a:r>
          </a:p>
          <a:p>
            <a:pPr lvl="1"/>
            <a:r>
              <a:rPr lang="en-US" dirty="0" smtClean="0"/>
              <a:t>We only set the RCC and configure the core to maximum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84569"/>
            <a:ext cx="5039795" cy="1064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293096"/>
            <a:ext cx="8928992" cy="18380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33910339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EEPROM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851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add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3" y="1765260"/>
            <a:ext cx="8928993" cy="397031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/*LCD </a:t>
            </a:r>
            <a:r>
              <a:rPr lang="en-GB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BSP_LCD_LayerDefaultInit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 SDRAM_DEVICE_ADDR); 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BSP_LCD_SelectLayer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BSP_LCD_Clear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BSP_LCD_SetBackColor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BSP_LCD_SetTextColor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(LCD_COLOR_WHITE);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/*EEPROM </a:t>
            </a:r>
            <a:r>
              <a:rPr lang="en-GB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BSP_EEPROM_Init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/*Write text into EEPROM*/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BSP_EEPROM_WriteBuffer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(text_to_write,0,(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strlen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text_to_write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)+1));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/*Read text from EEPROM*/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  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BSP_EEPROM_ReadBuffer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((uint8_t*)&amp;(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text_to_read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[address]),address,(uint16_t*)&amp;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read_num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text_to_read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[address++]!=0x0);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/*Display text*/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(2,text_to_read);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GB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36" y="1052736"/>
            <a:ext cx="2422014" cy="3523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21747040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5</a:t>
            </a:r>
            <a:r>
              <a:rPr lang="en-US" b="1" dirty="0" smtClean="0">
                <a:solidFill>
                  <a:schemeClr val="accent2"/>
                </a:solidFill>
              </a:rPr>
              <a:t>.4 </a:t>
            </a:r>
            <a:r>
              <a:rPr lang="en-US" dirty="0" smtClean="0"/>
              <a:t>BSP GYRO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17/11/2015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590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 smtClean="0">
                <a:solidFill>
                  <a:schemeClr val="accent2"/>
                </a:solidFill>
              </a:rPr>
              <a:t>to access GYROSCOPE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62486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</a:t>
            </a:r>
            <a:r>
              <a:rPr lang="en-US" sz="1800" dirty="0" smtClean="0"/>
              <a:t>import BSP GYROSCOPE into project</a:t>
            </a:r>
          </a:p>
          <a:p>
            <a:pPr lvl="1"/>
            <a:r>
              <a:rPr lang="en-US" sz="1800" dirty="0" smtClean="0"/>
              <a:t>We use the project from lab 26</a:t>
            </a:r>
            <a:endParaRPr lang="en-GB" sz="1800" dirty="0" smtClean="0"/>
          </a:p>
          <a:p>
            <a:pPr lvl="1"/>
            <a:r>
              <a:rPr lang="en-US" sz="1800" dirty="0" smtClean="0"/>
              <a:t>Which part need to by configured in GUI</a:t>
            </a:r>
          </a:p>
          <a:p>
            <a:pPr lvl="1"/>
            <a:r>
              <a:rPr lang="en-US" sz="1800" dirty="0" smtClean="0"/>
              <a:t>Read data from </a:t>
            </a:r>
            <a:r>
              <a:rPr lang="en-US" sz="1800" dirty="0"/>
              <a:t>GYROSCOPE </a:t>
            </a:r>
            <a:r>
              <a:rPr lang="en-US" sz="1800" dirty="0" smtClean="0"/>
              <a:t>and display it on LCD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Successfully import </a:t>
            </a:r>
            <a:r>
              <a:rPr lang="en-US" sz="1800" dirty="0"/>
              <a:t>BSP GYROSCOPE drivers </a:t>
            </a:r>
            <a:r>
              <a:rPr lang="en-US" sz="1800" dirty="0" smtClean="0"/>
              <a:t>into your project</a:t>
            </a:r>
            <a:endParaRPr lang="pl-PL" sz="1800" dirty="0" smtClean="0"/>
          </a:p>
          <a:p>
            <a:pPr lvl="1"/>
            <a:r>
              <a:rPr lang="en-US" sz="1800" dirty="0" smtClean="0"/>
              <a:t>Learn which part you need to import</a:t>
            </a:r>
          </a:p>
          <a:p>
            <a:pPr lvl="1"/>
            <a:r>
              <a:rPr lang="en-US" sz="1800" dirty="0" smtClean="0"/>
              <a:t>How to setup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15928689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GYRO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43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stm32f4xx_discovery_gyroscope.c</a:t>
            </a:r>
            <a:endParaRPr lang="en-GB" sz="1200" dirty="0"/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42137801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GYRO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44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stm32f4xx_discovery_gyroscope.c</a:t>
            </a:r>
            <a:endParaRPr lang="en-GB" sz="1200" dirty="0"/>
          </a:p>
        </p:txBody>
      </p:sp>
      <p:sp>
        <p:nvSpPr>
          <p:cNvPr id="46" name="Rounded Rectangular Callout 45"/>
          <p:cNvSpPr/>
          <p:nvPr/>
        </p:nvSpPr>
        <p:spPr>
          <a:xfrm>
            <a:off x="5508104" y="1313286"/>
            <a:ext cx="3596406" cy="1068405"/>
          </a:xfrm>
          <a:prstGeom prst="wedgeRoundRectCallout">
            <a:avLst>
              <a:gd name="adj1" fmla="val -58266"/>
              <a:gd name="adj2" fmla="val 1974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Use functions from </a:t>
            </a:r>
            <a:r>
              <a:rPr lang="en-US" dirty="0">
                <a:solidFill>
                  <a:schemeClr val="accent2"/>
                </a:solidFill>
              </a:rPr>
              <a:t>stm32f4xx_discovery_eeprom.c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3095836" y="2060848"/>
            <a:ext cx="396044" cy="10733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4852219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GYRO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stm32f4xx_discovery_gyroscope.c</a:t>
            </a:r>
            <a:endParaRPr lang="en-GB" sz="1200" dirty="0"/>
          </a:p>
        </p:txBody>
      </p:sp>
      <p:sp>
        <p:nvSpPr>
          <p:cNvPr id="46" name="Down Arrow 45"/>
          <p:cNvSpPr/>
          <p:nvPr/>
        </p:nvSpPr>
        <p:spPr>
          <a:xfrm rot="5400000">
            <a:off x="2881766" y="3146600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Down Arrow 46"/>
          <p:cNvSpPr/>
          <p:nvPr/>
        </p:nvSpPr>
        <p:spPr>
          <a:xfrm rot="16200000">
            <a:off x="4563976" y="1790320"/>
            <a:ext cx="396044" cy="365245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ounded Rectangular Callout 47"/>
          <p:cNvSpPr/>
          <p:nvPr/>
        </p:nvSpPr>
        <p:spPr>
          <a:xfrm>
            <a:off x="437752" y="1322513"/>
            <a:ext cx="4206256" cy="1059180"/>
          </a:xfrm>
          <a:prstGeom prst="wedgeRoundRectCallout">
            <a:avLst>
              <a:gd name="adj1" fmla="val 1"/>
              <a:gd name="adj2" fmla="val 1187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2. stm32f4xx_discovery_gyroscope.c call functions from stm32f4xx_discovery_io.c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9" name="Rounded Rectangular Callout 48"/>
          <p:cNvSpPr/>
          <p:nvPr/>
        </p:nvSpPr>
        <p:spPr>
          <a:xfrm>
            <a:off x="3736504" y="4081425"/>
            <a:ext cx="3846215" cy="1492985"/>
          </a:xfrm>
          <a:prstGeom prst="wedgeRoundRectCallout">
            <a:avLst>
              <a:gd name="adj1" fmla="val 28976"/>
              <a:gd name="adj2" fmla="val -7845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. stm32f4xx_discovery_io.c call functions from stm32f4xx_discovery.c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in </a:t>
            </a:r>
            <a:r>
              <a:rPr lang="en-US" dirty="0" err="1" smtClean="0">
                <a:solidFill>
                  <a:schemeClr val="accent2"/>
                </a:solidFill>
              </a:rPr>
              <a:t>init</a:t>
            </a:r>
            <a:r>
              <a:rPr lang="en-US" dirty="0" smtClean="0">
                <a:solidFill>
                  <a:schemeClr val="accent2"/>
                </a:solidFill>
              </a:rPr>
              <a:t> and read functions</a:t>
            </a:r>
            <a:endParaRPr lang="en-GB" dirty="0">
              <a:solidFill>
                <a:schemeClr val="accent2"/>
              </a:solidFill>
            </a:endParaRPr>
          </a:p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26306178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GYRO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496944" cy="5040560"/>
            <a:chOff x="323528" y="1628800"/>
            <a:chExt cx="8496944" cy="5040560"/>
          </a:xfrm>
        </p:grpSpPr>
        <p:sp>
          <p:nvSpPr>
            <p:cNvPr id="38" name="Rectangle 37"/>
            <p:cNvSpPr/>
            <p:nvPr/>
          </p:nvSpPr>
          <p:spPr>
            <a:xfrm>
              <a:off x="323528" y="2339008"/>
              <a:ext cx="6857454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444208" y="3504195"/>
              <a:ext cx="2304255" cy="21283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</a:t>
              </a:r>
              <a:r>
                <a:rPr lang="en-US" sz="1200" dirty="0" smtClean="0"/>
                <a:t>tm32f4xx_discovery.c</a:t>
              </a:r>
              <a:endParaRPr lang="en-GB" sz="11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4208" y="2920591"/>
              <a:ext cx="2304256" cy="22037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stm32f4xx_discovery_lcd.c</a:t>
              </a:r>
              <a:endParaRPr lang="en-GB" sz="12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4208" y="3217330"/>
              <a:ext cx="2304256" cy="21167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stm32f4xx_discovery_sdram.c</a:t>
              </a:r>
              <a:endParaRPr lang="en-GB" sz="14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309320"/>
              <a:ext cx="2088232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stm32f4xx_II_fmc.c</a:t>
              </a:r>
              <a:endParaRPr lang="en-GB" sz="12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stm32f4xx_hal_ltdc.c</a:t>
              </a:r>
              <a:endParaRPr lang="en-GB" sz="1600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6021288"/>
            <a:ext cx="2092599" cy="22440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stm32f4xx_hal_sdram.c</a:t>
            </a:r>
            <a:endParaRPr lang="en-GB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7308304" y="4221088"/>
            <a:ext cx="1452909" cy="11509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Utilit</a:t>
            </a:r>
            <a:r>
              <a:rPr lang="en-US" dirty="0"/>
              <a:t>ies</a:t>
            </a:r>
            <a:endParaRPr lang="en-GB" dirty="0"/>
          </a:p>
        </p:txBody>
      </p:sp>
      <p:sp>
        <p:nvSpPr>
          <p:cNvPr id="45" name="Rounded Rectangle 44"/>
          <p:cNvSpPr/>
          <p:nvPr/>
        </p:nvSpPr>
        <p:spPr>
          <a:xfrm>
            <a:off x="7380312" y="4723977"/>
            <a:ext cx="1296144" cy="57606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Fonts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467544" y="3140968"/>
            <a:ext cx="2592288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3131467" y="3140968"/>
            <a:ext cx="3240733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stm32f4xx_discovery_gyroscope.c</a:t>
            </a:r>
            <a:endParaRPr lang="en-GB" sz="1200" dirty="0"/>
          </a:p>
        </p:txBody>
      </p:sp>
      <p:sp>
        <p:nvSpPr>
          <p:cNvPr id="46" name="Down Arrow 45"/>
          <p:cNvSpPr/>
          <p:nvPr/>
        </p:nvSpPr>
        <p:spPr>
          <a:xfrm>
            <a:off x="6874762" y="3717032"/>
            <a:ext cx="396044" cy="230425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ular Callout 46"/>
          <p:cNvSpPr/>
          <p:nvPr/>
        </p:nvSpPr>
        <p:spPr>
          <a:xfrm>
            <a:off x="2684709" y="4223453"/>
            <a:ext cx="3846215" cy="1148597"/>
          </a:xfrm>
          <a:prstGeom prst="wedgeRoundRectCallout">
            <a:avLst>
              <a:gd name="adj1" fmla="val 62904"/>
              <a:gd name="adj2" fmla="val -827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</a:t>
            </a:r>
            <a:r>
              <a:rPr lang="en-US" dirty="0">
                <a:solidFill>
                  <a:schemeClr val="accent2"/>
                </a:solidFill>
              </a:rPr>
              <a:t>stm32f4xx_discovery.c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Use stm32f4xx_hal_spi to commutate with gyroscope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9302292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36" y="899964"/>
            <a:ext cx="2629267" cy="60777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90848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We use the project from BSP LCD lab 26</a:t>
            </a:r>
            <a:br>
              <a:rPr lang="en-US" dirty="0" smtClean="0"/>
            </a:br>
            <a:r>
              <a:rPr lang="en-US" dirty="0" smtClean="0"/>
              <a:t>because we want to display gyro values</a:t>
            </a:r>
            <a:br>
              <a:rPr lang="en-US" dirty="0" smtClean="0"/>
            </a:br>
            <a:r>
              <a:rPr lang="en-US" dirty="0" smtClean="0"/>
              <a:t>on LCD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5141304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6259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We add the driver for BSP LDC</a:t>
            </a:r>
          </a:p>
          <a:p>
            <a:r>
              <a:rPr lang="en-US" sz="1800" dirty="0" smtClean="0"/>
              <a:t>Right </a:t>
            </a:r>
            <a:r>
              <a:rPr lang="en-US" sz="1800" dirty="0"/>
              <a:t>click on </a:t>
            </a:r>
            <a:r>
              <a:rPr lang="en-US" sz="1800" dirty="0" smtClean="0"/>
              <a:t>BSP&gt;ADD from \Drivers\BSP\STM32F429I-Discovery\</a:t>
            </a:r>
          </a:p>
          <a:p>
            <a:pPr lvl="1"/>
            <a:r>
              <a:rPr lang="en-US" sz="1400" b="1" dirty="0" smtClean="0"/>
              <a:t>stm32f429i_discovery_gyroscope.c</a:t>
            </a:r>
          </a:p>
          <a:p>
            <a:pPr lvl="1"/>
            <a:r>
              <a:rPr lang="en-US" sz="1400" b="1" dirty="0" smtClean="0"/>
              <a:t>stm32f429i_discovery_io.c</a:t>
            </a:r>
          </a:p>
          <a:p>
            <a:r>
              <a:rPr lang="en-US" sz="1800" dirty="0"/>
              <a:t>Right click on BSP&gt;ADD from \</a:t>
            </a:r>
            <a:r>
              <a:rPr lang="en-US" sz="1800" dirty="0" smtClean="0"/>
              <a:t>Drivers\BSP\Components\</a:t>
            </a:r>
            <a:endParaRPr lang="en-US" sz="1800" dirty="0"/>
          </a:p>
          <a:p>
            <a:pPr lvl="1"/>
            <a:r>
              <a:rPr lang="en-US" sz="1400" b="1" dirty="0"/>
              <a:t>l</a:t>
            </a:r>
            <a:r>
              <a:rPr lang="en-US" sz="1400" b="1" dirty="0" smtClean="0"/>
              <a:t>3gd20.c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000" dirty="0" smtClean="0"/>
          </a:p>
          <a:p>
            <a:pPr lvl="1"/>
            <a:endParaRPr lang="en-US" sz="1400" dirty="0" smtClean="0"/>
          </a:p>
          <a:p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645025"/>
            <a:ext cx="5864212" cy="2952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10389404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0843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now modify include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Define variables</a:t>
            </a: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07450" y="1569566"/>
            <a:ext cx="5814392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Includes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"stm32f429i_discovery_lcd.h"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"stm32f429i_discovery_gyroscope.h"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"stm32f429i_discovery_io.h"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stdio.h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Includes */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83568" y="4005064"/>
            <a:ext cx="583827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valxyz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[3];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//gyroscope values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uint8_t buffer[200];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//text buffer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PV */</a:t>
            </a:r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219976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1582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have bank project</a:t>
            </a:r>
          </a:p>
          <a:p>
            <a:r>
              <a:rPr lang="en-US" sz="1800" dirty="0" smtClean="0"/>
              <a:t>For SDRAM we need to include more parts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484784"/>
            <a:ext cx="3022650" cy="50939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323528" y="2204864"/>
            <a:ext cx="5256584" cy="3744416"/>
            <a:chOff x="323528" y="1628800"/>
            <a:chExt cx="8568952" cy="5040560"/>
          </a:xfrm>
        </p:grpSpPr>
        <p:sp>
          <p:nvSpPr>
            <p:cNvPr id="10" name="Rounded Rectangle 9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Our project</a:t>
              </a:r>
              <a:endParaRPr lang="en-GB" sz="12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/>
                <a:t>Discovery drivers</a:t>
              </a:r>
              <a:endParaRPr lang="en-GB" sz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5536" y="4225441"/>
              <a:ext cx="4032449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Components</a:t>
              </a:r>
              <a:endParaRPr lang="en-GB" sz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</a:t>
              </a:r>
              <a:r>
                <a:rPr lang="en-US" sz="900" dirty="0" smtClean="0"/>
                <a:t>tm32f4xx_discovery.c</a:t>
              </a:r>
              <a:endParaRPr lang="en-GB" sz="14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stm32f4xx_discovery_sdram.c</a:t>
              </a:r>
              <a:endParaRPr lang="en-GB" sz="9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stm32f4xx_discovery_io.c</a:t>
              </a:r>
              <a:endParaRPr lang="en-GB" sz="9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ili9341.c</a:t>
              </a:r>
              <a:endParaRPr lang="en-GB" sz="105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763687" y="4653137"/>
              <a:ext cx="1224137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lis3dsh.c</a:t>
              </a:r>
              <a:endParaRPr lang="en-GB" sz="105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stmpe811.c</a:t>
              </a:r>
              <a:endParaRPr lang="en-GB" sz="8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71911" y="6021288"/>
              <a:ext cx="2088232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stm32f4xx_II_fmc.c</a:t>
              </a:r>
              <a:endParaRPr lang="en-GB" sz="9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stm32f4xx_hal_sdram.c</a:t>
              </a:r>
              <a:endParaRPr lang="en-GB" sz="9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3528" y="2339008"/>
              <a:ext cx="8568952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200" dirty="0" smtClean="0"/>
                <a:t>BSP package</a:t>
              </a:r>
              <a:endParaRPr lang="en-GB" sz="120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stm32f4xx_hal_spi.c</a:t>
              </a:r>
              <a:endParaRPr lang="en-GB" sz="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stm32f4xx_hal_i2c.c</a:t>
              </a:r>
              <a:endParaRPr lang="en-GB" sz="900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stm32f4xx_hal.c</a:t>
              </a:r>
              <a:endParaRPr lang="en-GB" sz="800" dirty="0"/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297715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851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add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63550" y="1751370"/>
            <a:ext cx="5040561" cy="230832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2 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/*LCD </a:t>
            </a:r>
            <a:r>
              <a:rPr lang="en-GB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BSP_LCD_LayerDefaultInit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(1, SDRAM_DEVICE_ADDR); 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BSP_LCD_SelectLayer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BSP_LCD_DisplayOn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BSP_LCD_Clear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BSP_LCD_SetBackColor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(LCD_COLOR_BLUE);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BSP_LCD_SetTextColor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(LCD_COLOR_WHITE);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/*Gyroscope </a:t>
            </a:r>
            <a:r>
              <a:rPr lang="en-GB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BSP_GYRO_Init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2 */</a:t>
            </a:r>
            <a:endParaRPr lang="en-GB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9150510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to access GYROSCOPE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8510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main.c</a:t>
            </a:r>
            <a:r>
              <a:rPr lang="en-US" dirty="0" smtClean="0"/>
              <a:t> add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63550" y="1751370"/>
            <a:ext cx="5040561" cy="360098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BEGIN 3 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Infinite loop 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(1)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/*Get </a:t>
            </a:r>
            <a:r>
              <a:rPr lang="en-GB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Gyrospope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BSP_GYRO_GetXYZ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valxyz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/*Display X*/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buffer,</a:t>
            </a:r>
            <a:r>
              <a:rPr lang="en-GB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"x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:%f"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valxyz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(2,buffer);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/*Display Y*/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buffer,</a:t>
            </a:r>
            <a:r>
              <a:rPr lang="en-GB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"y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:%f"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valxyz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(3,buffer);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/*Display Z*/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sprintf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buffer,</a:t>
            </a:r>
            <a:r>
              <a:rPr lang="en-GB" sz="12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"z</a:t>
            </a:r>
            <a:r>
              <a:rPr lang="en-GB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:%f"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valxyz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[2]);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BSP_LCD_DisplayStringAtLine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(4,buffer);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/*Delay*/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HAL_Delay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(1000);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USER CODE END 3 */</a:t>
            </a:r>
            <a:endParaRPr lang="en-GB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78" y="1412776"/>
            <a:ext cx="2658935" cy="4653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33727768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266" y="4821769"/>
            <a:ext cx="7970837" cy="1361017"/>
          </a:xfrm>
        </p:spPr>
        <p:txBody>
          <a:bodyPr/>
          <a:lstStyle/>
          <a:p>
            <a:pPr algn="ctr"/>
            <a:r>
              <a:rPr lang="fr-FR" sz="48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www.st.com/stm32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5C91C-3357-4904-880C-0A33176DCADF}" type="datetime1">
              <a:rPr lang="fr-FR" smtClean="0"/>
              <a:t>17/11/2015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6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5083"/>
      </p:ext>
    </p:extLst>
  </p:cSld>
  <p:clrMapOvr>
    <a:masterClrMapping/>
  </p:clrMapOvr>
  <p:transition spd="slow" advClick="0" advTm="18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323528" y="1628800"/>
            <a:ext cx="8568952" cy="5040560"/>
            <a:chOff x="323528" y="1628800"/>
            <a:chExt cx="8568952" cy="5040560"/>
          </a:xfrm>
        </p:grpSpPr>
        <p:sp>
          <p:nvSpPr>
            <p:cNvPr id="26" name="Rounded Rectangle 25"/>
            <p:cNvSpPr/>
            <p:nvPr/>
          </p:nvSpPr>
          <p:spPr>
            <a:xfrm>
              <a:off x="395163" y="1628800"/>
              <a:ext cx="8425309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Our project</a:t>
              </a:r>
              <a:endParaRPr lang="en-GB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95163" y="2708920"/>
              <a:ext cx="8425309" cy="10856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Discovery drivers</a:t>
              </a:r>
              <a:endParaRPr lang="en-GB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5536" y="5589240"/>
              <a:ext cx="8424936" cy="108012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HAL API</a:t>
              </a:r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95536" y="4225441"/>
              <a:ext cx="4032448" cy="1075767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Components</a:t>
              </a:r>
              <a:endParaRPr lang="en-GB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67171" y="3136615"/>
              <a:ext cx="237626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tm32f4xx_discovery.c</a:t>
              </a:r>
              <a:endParaRPr lang="en-GB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915443" y="3136615"/>
              <a:ext cx="3024336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  <a:r>
                <a:rPr lang="en-US" sz="1600" dirty="0" smtClean="0"/>
                <a:t>tm32f4xx_discovery_sdram.c</a:t>
              </a:r>
              <a:endParaRPr lang="en-GB" sz="1600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012160" y="3136615"/>
              <a:ext cx="2736304" cy="57606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stm32f4xx_discovery_io.c</a:t>
              </a:r>
              <a:endParaRPr lang="en-GB" sz="16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7544" y="4657489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ili9341.c</a:t>
              </a:r>
              <a:endParaRPr lang="en-GB" sz="16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688" y="4653136"/>
              <a:ext cx="1224136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lis3dsh.c</a:t>
              </a:r>
              <a:endParaRPr lang="en-GB" sz="14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059832" y="4653136"/>
              <a:ext cx="1296144" cy="576064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stmpe811.c</a:t>
              </a:r>
              <a:endParaRPr lang="en-GB" sz="1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71911" y="6021288"/>
              <a:ext cx="2088232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stm32f4xx_II_fmc.c</a:t>
              </a:r>
              <a:endParaRPr lang="en-GB" sz="1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632152" y="6021288"/>
              <a:ext cx="243115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stm32f4xx_hal_sdram.c</a:t>
              </a:r>
              <a:endParaRPr lang="en-GB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3528" y="2339008"/>
              <a:ext cx="8568952" cy="3034208"/>
            </a:xfrm>
            <a:prstGeom prst="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BSP package</a:t>
              </a:r>
              <a:endParaRPr lang="en-GB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848547" y="6021288"/>
              <a:ext cx="1899916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stm32f4xx_hal_spi.c</a:t>
              </a:r>
              <a:endParaRPr lang="en-GB" sz="1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48546" y="6309320"/>
              <a:ext cx="1899917" cy="21602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stm32f4xx_hal_i2c.c</a:t>
              </a:r>
              <a:endParaRPr lang="en-GB" sz="14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135315" y="6021288"/>
              <a:ext cx="1656184" cy="57606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stm32f4xx_hal.c</a:t>
              </a:r>
              <a:endParaRPr lang="en-GB" sz="1400" dirty="0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10337948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1" name="Rounded Rectangle 30"/>
          <p:cNvSpPr/>
          <p:nvPr/>
        </p:nvSpPr>
        <p:spPr>
          <a:xfrm>
            <a:off x="395163" y="1628800"/>
            <a:ext cx="8425309" cy="4320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project</a:t>
            </a:r>
            <a:endParaRPr lang="en-GB" dirty="0"/>
          </a:p>
        </p:txBody>
      </p:sp>
      <p:sp>
        <p:nvSpPr>
          <p:cNvPr id="32" name="Rounded Rectangle 31"/>
          <p:cNvSpPr/>
          <p:nvPr/>
        </p:nvSpPr>
        <p:spPr>
          <a:xfrm>
            <a:off x="395163" y="2708920"/>
            <a:ext cx="8425309" cy="1085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Discovery drivers</a:t>
            </a:r>
            <a:endParaRPr lang="en-GB" dirty="0"/>
          </a:p>
        </p:txBody>
      </p:sp>
      <p:sp>
        <p:nvSpPr>
          <p:cNvPr id="33" name="Rounded Rectangle 32"/>
          <p:cNvSpPr/>
          <p:nvPr/>
        </p:nvSpPr>
        <p:spPr>
          <a:xfrm>
            <a:off x="395536" y="5589240"/>
            <a:ext cx="8424936" cy="10801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HAL API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95536" y="4225441"/>
            <a:ext cx="4032448" cy="107576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Components</a:t>
            </a:r>
            <a:endParaRPr lang="en-GB" dirty="0"/>
          </a:p>
        </p:txBody>
      </p:sp>
      <p:sp>
        <p:nvSpPr>
          <p:cNvPr id="35" name="Rounded Rectangle 34"/>
          <p:cNvSpPr/>
          <p:nvPr/>
        </p:nvSpPr>
        <p:spPr>
          <a:xfrm>
            <a:off x="467171" y="3136615"/>
            <a:ext cx="237626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tm32f4xx_discovery.c</a:t>
            </a:r>
            <a:endParaRPr lang="en-GB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2915443" y="3136615"/>
            <a:ext cx="3024336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tm32f4xx_discovery_sdram.c</a:t>
            </a:r>
            <a:endParaRPr lang="en-GB" sz="1600" dirty="0"/>
          </a:p>
        </p:txBody>
      </p:sp>
      <p:sp>
        <p:nvSpPr>
          <p:cNvPr id="37" name="Rounded Rectangle 36"/>
          <p:cNvSpPr/>
          <p:nvPr/>
        </p:nvSpPr>
        <p:spPr>
          <a:xfrm>
            <a:off x="6012160" y="3136615"/>
            <a:ext cx="273630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600" dirty="0"/>
          </a:p>
        </p:txBody>
      </p:sp>
      <p:sp>
        <p:nvSpPr>
          <p:cNvPr id="38" name="Rounded Rectangle 37"/>
          <p:cNvSpPr/>
          <p:nvPr/>
        </p:nvSpPr>
        <p:spPr>
          <a:xfrm>
            <a:off x="467544" y="4657489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ili9341.c</a:t>
            </a:r>
            <a:endParaRPr lang="en-GB" sz="1600" dirty="0"/>
          </a:p>
        </p:txBody>
      </p:sp>
      <p:sp>
        <p:nvSpPr>
          <p:cNvPr id="39" name="Rounded Rectangle 38"/>
          <p:cNvSpPr/>
          <p:nvPr/>
        </p:nvSpPr>
        <p:spPr>
          <a:xfrm>
            <a:off x="1763688" y="4653136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lis3dsh.c</a:t>
            </a:r>
            <a:endParaRPr lang="en-GB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3059832" y="4653136"/>
            <a:ext cx="1296144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stmpe811.c</a:t>
            </a:r>
            <a:endParaRPr lang="en-GB" sz="1600" dirty="0"/>
          </a:p>
        </p:txBody>
      </p:sp>
      <p:sp>
        <p:nvSpPr>
          <p:cNvPr id="41" name="Rounded Rectangle 40"/>
          <p:cNvSpPr/>
          <p:nvPr/>
        </p:nvSpPr>
        <p:spPr>
          <a:xfrm>
            <a:off x="471911" y="6021288"/>
            <a:ext cx="2088232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stm32f4xx_II_fmc.c</a:t>
            </a:r>
            <a:endParaRPr lang="en-GB" sz="1600" dirty="0"/>
          </a:p>
        </p:txBody>
      </p:sp>
      <p:sp>
        <p:nvSpPr>
          <p:cNvPr id="42" name="Rounded Rectangle 41"/>
          <p:cNvSpPr/>
          <p:nvPr/>
        </p:nvSpPr>
        <p:spPr>
          <a:xfrm>
            <a:off x="2632152" y="6021288"/>
            <a:ext cx="243115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stm32f4xx_hal_sdram.c</a:t>
            </a:r>
            <a:endParaRPr lang="en-GB" sz="1600" dirty="0"/>
          </a:p>
        </p:txBody>
      </p:sp>
      <p:sp>
        <p:nvSpPr>
          <p:cNvPr id="43" name="Rectangle 42"/>
          <p:cNvSpPr/>
          <p:nvPr/>
        </p:nvSpPr>
        <p:spPr>
          <a:xfrm>
            <a:off x="323528" y="2339008"/>
            <a:ext cx="8568952" cy="3034208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BSP package</a:t>
            </a:r>
            <a:endParaRPr lang="en-GB" dirty="0"/>
          </a:p>
        </p:txBody>
      </p:sp>
      <p:sp>
        <p:nvSpPr>
          <p:cNvPr id="44" name="Rounded Rectangle 43"/>
          <p:cNvSpPr/>
          <p:nvPr/>
        </p:nvSpPr>
        <p:spPr>
          <a:xfrm>
            <a:off x="6848547" y="6021288"/>
            <a:ext cx="1899916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stm32f4xx_hal_spi.c</a:t>
            </a:r>
            <a:endParaRPr lang="en-GB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6848546" y="6309320"/>
            <a:ext cx="1899917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stm32f4xx_hal_i2c.c</a:t>
            </a:r>
            <a:endParaRPr lang="en-GB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5135315" y="6021288"/>
            <a:ext cx="165618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stm32f4xx_hal.c</a:t>
            </a:r>
            <a:endParaRPr lang="en-GB" sz="1400" dirty="0"/>
          </a:p>
        </p:txBody>
      </p:sp>
      <p:sp>
        <p:nvSpPr>
          <p:cNvPr id="47" name="Down Arrow 46"/>
          <p:cNvSpPr/>
          <p:nvPr/>
        </p:nvSpPr>
        <p:spPr>
          <a:xfrm rot="5400000">
            <a:off x="2645786" y="3302985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ounded Rectangular Callout 47"/>
          <p:cNvSpPr/>
          <p:nvPr/>
        </p:nvSpPr>
        <p:spPr>
          <a:xfrm>
            <a:off x="5012432" y="4267652"/>
            <a:ext cx="3380382" cy="648072"/>
          </a:xfrm>
          <a:prstGeom prst="wedgeRoundRectCallout">
            <a:avLst>
              <a:gd name="adj1" fmla="val -42146"/>
              <a:gd name="adj2" fmla="val -14558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. include stm32f4xx_discovery.h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9" name="Rounded Rectangular Callout 48"/>
          <p:cNvSpPr/>
          <p:nvPr/>
        </p:nvSpPr>
        <p:spPr>
          <a:xfrm>
            <a:off x="5508104" y="1313287"/>
            <a:ext cx="3380382" cy="648072"/>
          </a:xfrm>
          <a:prstGeom prst="wedgeRoundRectCallout">
            <a:avLst>
              <a:gd name="adj1" fmla="val -58266"/>
              <a:gd name="adj2" fmla="val 1974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1. include stm32f4xx_discovery_sdram.h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50" name="Down Arrow 49"/>
          <p:cNvSpPr/>
          <p:nvPr/>
        </p:nvSpPr>
        <p:spPr>
          <a:xfrm>
            <a:off x="3095836" y="2060848"/>
            <a:ext cx="396044" cy="10733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17621030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Rounded Rectangle 1"/>
          <p:cNvSpPr/>
          <p:nvPr/>
        </p:nvSpPr>
        <p:spPr>
          <a:xfrm>
            <a:off x="395163" y="1628800"/>
            <a:ext cx="8425309" cy="4320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project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95163" y="2708920"/>
            <a:ext cx="8425309" cy="1085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Discovery drivers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95536" y="5589240"/>
            <a:ext cx="8424936" cy="10801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HAL API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5536" y="4225441"/>
            <a:ext cx="4032448" cy="107576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Components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467171" y="3136615"/>
            <a:ext cx="237626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tm32f4xx_discovery.c</a:t>
            </a:r>
            <a:endParaRPr lang="en-GB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915443" y="3136615"/>
            <a:ext cx="3024336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tm32f4xx_discovery_sdram.c</a:t>
            </a:r>
            <a:endParaRPr lang="en-GB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6012160" y="3136615"/>
            <a:ext cx="273630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467544" y="4657489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ili9341.c</a:t>
            </a:r>
            <a:endParaRPr lang="en-GB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63688" y="4653136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lis3dsh.c</a:t>
            </a:r>
            <a:endParaRPr lang="en-GB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3059832" y="4653136"/>
            <a:ext cx="1296144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stmpe811.c</a:t>
            </a:r>
            <a:endParaRPr lang="en-GB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471911" y="6021288"/>
            <a:ext cx="2088232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stm32f4xx_II_fmc.c</a:t>
            </a:r>
            <a:endParaRPr lang="en-GB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2632152" y="6021288"/>
            <a:ext cx="243115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stm32f4xx_hal_sdram.c</a:t>
            </a:r>
            <a:endParaRPr lang="en-GB" sz="1600" dirty="0"/>
          </a:p>
        </p:txBody>
      </p:sp>
      <p:sp>
        <p:nvSpPr>
          <p:cNvPr id="14" name="Rectangle 13"/>
          <p:cNvSpPr/>
          <p:nvPr/>
        </p:nvSpPr>
        <p:spPr>
          <a:xfrm>
            <a:off x="323528" y="2339008"/>
            <a:ext cx="8568952" cy="3034208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BSP package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6848547" y="6021288"/>
            <a:ext cx="1899916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stm32f4xx_hal_spi.c</a:t>
            </a:r>
            <a:endParaRPr lang="en-GB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6848546" y="6309320"/>
            <a:ext cx="1899917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stm32f4xx_hal_i2c.c</a:t>
            </a:r>
            <a:endParaRPr lang="en-GB" sz="14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2017713" y="2098932"/>
            <a:ext cx="3380382" cy="648072"/>
          </a:xfrm>
          <a:prstGeom prst="wedgeRoundRectCallout">
            <a:avLst>
              <a:gd name="adj1" fmla="val -42419"/>
              <a:gd name="adj2" fmla="val 12378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3. include stm32f4xx_hal.h 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135315" y="6021288"/>
            <a:ext cx="165618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stm32f4xx_hal.c</a:t>
            </a:r>
            <a:endParaRPr lang="en-GB" sz="1400" dirty="0"/>
          </a:p>
        </p:txBody>
      </p:sp>
      <p:sp>
        <p:nvSpPr>
          <p:cNvPr id="26" name="Down Arrow 25"/>
          <p:cNvSpPr/>
          <p:nvPr/>
        </p:nvSpPr>
        <p:spPr>
          <a:xfrm rot="18646132">
            <a:off x="3910267" y="2899536"/>
            <a:ext cx="396044" cy="386292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ular Callout 30"/>
          <p:cNvSpPr/>
          <p:nvPr/>
        </p:nvSpPr>
        <p:spPr>
          <a:xfrm>
            <a:off x="5067694" y="4072719"/>
            <a:ext cx="3380382" cy="1102668"/>
          </a:xfrm>
          <a:prstGeom prst="wedgeRoundRectCallout">
            <a:avLst>
              <a:gd name="adj1" fmla="val -2254"/>
              <a:gd name="adj2" fmla="val 12659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4. stm32f4xx_hal.h include all peripherals which are used in stm32f4xx_discovery.c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 rot="16200000">
            <a:off x="6606228" y="6003286"/>
            <a:ext cx="396044" cy="28803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own Arrow 32"/>
          <p:cNvSpPr/>
          <p:nvPr/>
        </p:nvSpPr>
        <p:spPr>
          <a:xfrm rot="16200000">
            <a:off x="6606226" y="6291319"/>
            <a:ext cx="396044" cy="28803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27975972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BSP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</a:rPr>
              <a:t>SDRAM </a:t>
            </a:r>
            <a:r>
              <a:rPr lang="en-US" dirty="0">
                <a:solidFill>
                  <a:schemeClr val="accent2"/>
                </a:solidFill>
              </a:rPr>
              <a:t>initialization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18494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BSP SDRAM organization</a:t>
            </a:r>
            <a:endParaRPr lang="en-GB" sz="18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Rounded Rectangle 1"/>
          <p:cNvSpPr/>
          <p:nvPr/>
        </p:nvSpPr>
        <p:spPr>
          <a:xfrm>
            <a:off x="395163" y="1628800"/>
            <a:ext cx="8425309" cy="4320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project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395163" y="2708920"/>
            <a:ext cx="8425309" cy="1085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Discovery drivers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95536" y="5589240"/>
            <a:ext cx="8424936" cy="108012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HAL API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5536" y="4225441"/>
            <a:ext cx="4032448" cy="107576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Components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467171" y="3136615"/>
            <a:ext cx="237626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tm32f4xx_discovery.c</a:t>
            </a:r>
            <a:endParaRPr lang="en-GB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2915443" y="3136615"/>
            <a:ext cx="3024336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  <a:r>
              <a:rPr lang="en-US" sz="1600" dirty="0" smtClean="0"/>
              <a:t>tm32f4xx_discovery_sdram.c</a:t>
            </a:r>
            <a:endParaRPr lang="en-GB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6012160" y="3136615"/>
            <a:ext cx="2736304" cy="576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stm32f4xx_discovery_io.c</a:t>
            </a:r>
            <a:endParaRPr lang="en-GB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467544" y="4657489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ili9341.c</a:t>
            </a:r>
            <a:endParaRPr lang="en-GB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1763688" y="4653136"/>
            <a:ext cx="1224136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lis3dsh.c</a:t>
            </a:r>
            <a:endParaRPr lang="en-GB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3059832" y="4653136"/>
            <a:ext cx="1296144" cy="57606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stmpe811.c</a:t>
            </a:r>
            <a:endParaRPr lang="en-GB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471911" y="6021288"/>
            <a:ext cx="2088232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stm32f4xx_II_fmc.c</a:t>
            </a:r>
            <a:endParaRPr lang="en-GB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2632152" y="6021288"/>
            <a:ext cx="243115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stm32f4xx_hal_sdram.c</a:t>
            </a:r>
            <a:endParaRPr lang="en-GB" sz="1600" dirty="0"/>
          </a:p>
        </p:txBody>
      </p:sp>
      <p:sp>
        <p:nvSpPr>
          <p:cNvPr id="14" name="Rectangle 13"/>
          <p:cNvSpPr/>
          <p:nvPr/>
        </p:nvSpPr>
        <p:spPr>
          <a:xfrm>
            <a:off x="323528" y="2339008"/>
            <a:ext cx="8568952" cy="3034208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BSP package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6848547" y="6021288"/>
            <a:ext cx="1899916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stm32f4xx_hal_spi.c</a:t>
            </a:r>
            <a:endParaRPr lang="en-GB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6848546" y="6309320"/>
            <a:ext cx="1899917" cy="21602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stm32f4xx_hal_i2c.c</a:t>
            </a:r>
            <a:endParaRPr lang="en-GB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5135315" y="6021288"/>
            <a:ext cx="1656184" cy="57606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stm32f4xx_hal.c</a:t>
            </a:r>
            <a:endParaRPr lang="en-GB" sz="1400" dirty="0"/>
          </a:p>
        </p:txBody>
      </p:sp>
      <p:sp>
        <p:nvSpPr>
          <p:cNvPr id="26" name="Down Arrow 25"/>
          <p:cNvSpPr/>
          <p:nvPr/>
        </p:nvSpPr>
        <p:spPr>
          <a:xfrm rot="20993835">
            <a:off x="5384073" y="3603021"/>
            <a:ext cx="396044" cy="254437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ular Callout 30"/>
          <p:cNvSpPr/>
          <p:nvPr/>
        </p:nvSpPr>
        <p:spPr>
          <a:xfrm>
            <a:off x="5067694" y="4072719"/>
            <a:ext cx="3380382" cy="1102668"/>
          </a:xfrm>
          <a:prstGeom prst="wedgeRoundRectCallout">
            <a:avLst>
              <a:gd name="adj1" fmla="val -48157"/>
              <a:gd name="adj2" fmla="val 13245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5. stm32f4xx_hal.h include all peripherals which are used in stm32f4xx_discovery_sdram.c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5400000">
            <a:off x="2357754" y="6183306"/>
            <a:ext cx="396044" cy="28803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 rot="5400000">
            <a:off x="4879139" y="6182201"/>
            <a:ext cx="396044" cy="29024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41479931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5E382B78C3D04E9E350082AB797952" ma:contentTypeVersion="0" ma:contentTypeDescription="Create a new document." ma:contentTypeScope="" ma:versionID="0824703e605e6194fadf9065203afc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3986DF-D3E4-4E58-9CFF-D2D00576A0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BCA10-4232-468E-B261-EF6E0755B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94842F-76AF-40F3-A211-8AFD0001206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68756</TotalTime>
  <Words>2163</Words>
  <Application>Microsoft Office PowerPoint</Application>
  <PresentationFormat>On-screen Show (4:3)</PresentationFormat>
  <Paragraphs>909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Consolas</vt:lpstr>
      <vt:lpstr>blank</vt:lpstr>
      <vt:lpstr>STM32 Dist.</vt:lpstr>
      <vt:lpstr>5. BSP package</vt:lpstr>
      <vt:lpstr>5.1 BSP SDRAM lab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SDRAM initialization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Use BSP for LCD init and writing</vt:lpstr>
      <vt:lpstr>5.3 BSP EEPROM lab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Use BSP to access EEPROM</vt:lpstr>
      <vt:lpstr>5.4 BSP GYRO lab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Use BSP to access GYROSCOPE</vt:lpstr>
      <vt:lpstr>www.st.com/stm32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montanari</dc:creator>
  <cp:lastModifiedBy>Bruno Fontes MONTANARI</cp:lastModifiedBy>
  <cp:revision>1232</cp:revision>
  <cp:lastPrinted>2015-08-10T13:22:10Z</cp:lastPrinted>
  <dcterms:created xsi:type="dcterms:W3CDTF">2013-02-06T10:17:44Z</dcterms:created>
  <dcterms:modified xsi:type="dcterms:W3CDTF">2015-11-17T11:28:22Z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0x0101002A5E382B78C3D04E9E350082AB797952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